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56" r:id="rId2"/>
    <p:sldId id="257" r:id="rId3"/>
    <p:sldId id="259" r:id="rId4"/>
    <p:sldId id="260" r:id="rId5"/>
    <p:sldId id="261" r:id="rId6"/>
    <p:sldId id="262" r:id="rId7"/>
    <p:sldId id="263" r:id="rId8"/>
    <p:sldId id="264" r:id="rId9"/>
    <p:sldId id="267" r:id="rId10"/>
    <p:sldId id="268" r:id="rId11"/>
    <p:sldId id="269" r:id="rId12"/>
    <p:sldId id="270" r:id="rId13"/>
    <p:sldId id="271" r:id="rId14"/>
    <p:sldId id="291" r:id="rId15"/>
    <p:sldId id="290" r:id="rId16"/>
    <p:sldId id="292" r:id="rId17"/>
    <p:sldId id="293" r:id="rId18"/>
    <p:sldId id="280" r:id="rId19"/>
    <p:sldId id="281" r:id="rId20"/>
    <p:sldId id="279" r:id="rId21"/>
    <p:sldId id="282" r:id="rId22"/>
    <p:sldId id="283" r:id="rId23"/>
    <p:sldId id="284" r:id="rId24"/>
    <p:sldId id="277" r:id="rId25"/>
    <p:sldId id="285" r:id="rId26"/>
    <p:sldId id="286" r:id="rId27"/>
    <p:sldId id="287" r:id="rId28"/>
    <p:sldId id="288" r:id="rId29"/>
    <p:sldId id="272" r:id="rId30"/>
    <p:sldId id="275" r:id="rId31"/>
    <p:sldId id="276" r:id="rId32"/>
    <p:sldId id="278" r:id="rId33"/>
    <p:sldId id="273" r:id="rId34"/>
    <p:sldId id="294" r:id="rId35"/>
    <p:sldId id="295" r:id="rId36"/>
    <p:sldId id="296"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4" autoAdjust="0"/>
    <p:restoredTop sz="72097" autoAdjust="0"/>
  </p:normalViewPr>
  <p:slideViewPr>
    <p:cSldViewPr snapToGrid="0">
      <p:cViewPr varScale="1">
        <p:scale>
          <a:sx n="45" d="100"/>
          <a:sy n="45" d="100"/>
        </p:scale>
        <p:origin x="1435" y="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jpeg>
</file>

<file path=ppt/media/image11.jpeg>
</file>

<file path=ppt/media/image12.jpg>
</file>

<file path=ppt/media/image13.jpeg>
</file>

<file path=ppt/media/image14.jpeg>
</file>

<file path=ppt/media/image15.png>
</file>

<file path=ppt/media/image16.png>
</file>

<file path=ppt/media/image17.jpeg>
</file>

<file path=ppt/media/image18.png>
</file>

<file path=ppt/media/image2.png>
</file>

<file path=ppt/media/image3.png>
</file>

<file path=ppt/media/image4.jpe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44E7AB-6A83-459F-9D64-903177DECACF}" type="datetimeFigureOut">
              <a:rPr lang="en-US" smtClean="0"/>
              <a:t>13-Jun-15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852FC0-EE94-4824-9FDF-0AB499373046}" type="slidenum">
              <a:rPr lang="en-US" smtClean="0"/>
              <a:t>‹#›</a:t>
            </a:fld>
            <a:endParaRPr lang="en-US"/>
          </a:p>
        </p:txBody>
      </p:sp>
    </p:spTree>
    <p:extLst>
      <p:ext uri="{BB962C8B-B14F-4D97-AF65-F5344CB8AC3E}">
        <p14:creationId xmlns:p14="http://schemas.microsoft.com/office/powerpoint/2010/main" val="16659462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My name is</a:t>
            </a:r>
            <a:r>
              <a:rPr lang="en-US" baseline="0" dirty="0" smtClean="0"/>
              <a:t> Gerda and I’m going to deliver a presentation about women in computing.</a:t>
            </a:r>
          </a:p>
          <a:p>
            <a:r>
              <a:rPr lang="en-US" baseline="0" dirty="0" smtClean="0"/>
              <a:t>I’m going to present on the topic women in computing.</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1</a:t>
            </a:fld>
            <a:endParaRPr lang="en-US"/>
          </a:p>
        </p:txBody>
      </p:sp>
    </p:spTree>
    <p:extLst>
      <p:ext uri="{BB962C8B-B14F-4D97-AF65-F5344CB8AC3E}">
        <p14:creationId xmlns:p14="http://schemas.microsoft.com/office/powerpoint/2010/main" val="18383390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 move</a:t>
            </a:r>
            <a:r>
              <a:rPr lang="en-US" baseline="0" dirty="0" smtClean="0"/>
              <a:t> on now what is actually WRONG (wrong from ethical point of view) with having women underrepresented in STEM and computer science in particular.</a:t>
            </a:r>
          </a:p>
          <a:p>
            <a:r>
              <a:rPr lang="en-US" baseline="0" dirty="0" smtClean="0"/>
              <a:t>The disparity of men and women in these fields contributes to social inequality.</a:t>
            </a:r>
          </a:p>
          <a:p>
            <a:endParaRPr lang="en-US" baseline="0" dirty="0" smtClean="0"/>
          </a:p>
          <a:p>
            <a:r>
              <a:rPr lang="en-US" baseline="0" dirty="0" smtClean="0"/>
              <a:t>Unfortunately, many women loose these opportunities.</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11</a:t>
            </a:fld>
            <a:endParaRPr lang="en-US"/>
          </a:p>
        </p:txBody>
      </p:sp>
    </p:spTree>
    <p:extLst>
      <p:ext uri="{BB962C8B-B14F-4D97-AF65-F5344CB8AC3E}">
        <p14:creationId xmlns:p14="http://schemas.microsoft.com/office/powerpoint/2010/main" val="3619899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Speaking about well paid</a:t>
            </a:r>
            <a:r>
              <a:rPr lang="en-US" baseline="0" dirty="0" smtClean="0"/>
              <a:t> jobs, the pay gap still persists. Partially it’s coming from horizontal segregation in labor market </a:t>
            </a:r>
            <a:r>
              <a:rPr lang="en-US" baseline="0" dirty="0" err="1" smtClean="0"/>
              <a:t>bw</a:t>
            </a:r>
            <a:r>
              <a:rPr lang="en-US" baseline="0" dirty="0" smtClean="0"/>
              <a:t> men and women. That is male-dominated professions tend to be </a:t>
            </a:r>
            <a:r>
              <a:rPr lang="en-US" baseline="0" smtClean="0"/>
              <a:t>better paid.</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12</a:t>
            </a:fld>
            <a:endParaRPr lang="en-US"/>
          </a:p>
        </p:txBody>
      </p:sp>
    </p:spTree>
    <p:extLst>
      <p:ext uri="{BB962C8B-B14F-4D97-AF65-F5344CB8AC3E}">
        <p14:creationId xmlns:p14="http://schemas.microsoft.com/office/powerpoint/2010/main" val="39878505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to show you that discrimination of</a:t>
            </a:r>
            <a:r>
              <a:rPr lang="en-US" baseline="0" dirty="0" smtClean="0"/>
              <a:t> women really exists and it is quite significant.</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13</a:t>
            </a:fld>
            <a:endParaRPr lang="en-US"/>
          </a:p>
        </p:txBody>
      </p:sp>
    </p:spTree>
    <p:extLst>
      <p:ext uri="{BB962C8B-B14F-4D97-AF65-F5344CB8AC3E}">
        <p14:creationId xmlns:p14="http://schemas.microsoft.com/office/powerpoint/2010/main" val="41238375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587500" y="1006475"/>
            <a:ext cx="4595813" cy="344805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98" name="Text Box 2"/>
          <p:cNvSpPr txBox="1">
            <a:spLocks noGrp="1" noChangeArrowheads="1"/>
          </p:cNvSpPr>
          <p:nvPr>
            <p:ph type="body"/>
          </p:nvPr>
        </p:nvSpPr>
        <p:spPr bwMode="auto">
          <a:xfrm>
            <a:off x="1185863" y="4787900"/>
            <a:ext cx="5407025" cy="38258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marL="85725" indent="-85725" eaLnBrk="1">
              <a:lnSpc>
                <a:spcPct val="93000"/>
              </a:lnSpc>
              <a:spcBef>
                <a:spcPct val="0"/>
              </a:spcBef>
              <a:buSzPct val="45000"/>
              <a:buFont typeface="Wingdings" panose="05000000000000000000" pitchFamily="2" charset="2"/>
              <a:buNone/>
              <a:tabLst>
                <a:tab pos="723900" algn="l"/>
                <a:tab pos="1447800" algn="l"/>
                <a:tab pos="2171700" algn="l"/>
                <a:tab pos="2895600" algn="l"/>
                <a:tab pos="3619500" algn="l"/>
                <a:tab pos="4343400" algn="l"/>
                <a:tab pos="5067300" algn="l"/>
              </a:tabLst>
            </a:pPr>
            <a:r>
              <a:rPr lang="en-GB" altLang="en-US" dirty="0" smtClean="0">
                <a:latin typeface="Arial" panose="020B0604020202020204" pitchFamily="34" charset="0"/>
                <a:ea typeface="msgothic" charset="0"/>
                <a:cs typeface="msgothic" charset="0"/>
              </a:rPr>
              <a:t>The respondents evaluated the competence of student, probability to be hired and how much support they would provide him or her.</a:t>
            </a:r>
          </a:p>
          <a:p>
            <a:pPr marL="85725" indent="-85725" eaLnBrk="1">
              <a:lnSpc>
                <a:spcPct val="93000"/>
              </a:lnSpc>
              <a:spcBef>
                <a:spcPct val="0"/>
              </a:spcBef>
              <a:buSzPct val="45000"/>
              <a:buFont typeface="Wingdings" panose="05000000000000000000" pitchFamily="2" charset="2"/>
              <a:buNone/>
              <a:tabLst>
                <a:tab pos="723900" algn="l"/>
                <a:tab pos="1447800" algn="l"/>
                <a:tab pos="2171700" algn="l"/>
                <a:tab pos="2895600" algn="l"/>
                <a:tab pos="3619500" algn="l"/>
                <a:tab pos="4343400" algn="l"/>
                <a:tab pos="5067300" algn="l"/>
              </a:tabLst>
            </a:pPr>
            <a:endParaRPr lang="en-GB" altLang="en-US" dirty="0" smtClean="0">
              <a:latin typeface="Arial" panose="020B0604020202020204" pitchFamily="34" charset="0"/>
              <a:ea typeface="msgothic" charset="0"/>
              <a:cs typeface="msgothic" charset="0"/>
            </a:endParaRPr>
          </a:p>
          <a:p>
            <a:pPr marL="85725" indent="-85725" eaLnBrk="1">
              <a:lnSpc>
                <a:spcPct val="93000"/>
              </a:lnSpc>
              <a:spcBef>
                <a:spcPct val="0"/>
              </a:spcBef>
              <a:buSzPct val="45000"/>
              <a:buFont typeface="Wingdings" panose="05000000000000000000" pitchFamily="2" charset="2"/>
              <a:buNone/>
              <a:tabLst>
                <a:tab pos="723900" algn="l"/>
                <a:tab pos="1447800" algn="l"/>
                <a:tab pos="2171700" algn="l"/>
                <a:tab pos="2895600" algn="l"/>
                <a:tab pos="3619500" algn="l"/>
                <a:tab pos="4343400" algn="l"/>
                <a:tab pos="5067300" algn="l"/>
              </a:tabLst>
            </a:pPr>
            <a:r>
              <a:rPr lang="en-GB" altLang="en-US" dirty="0" smtClean="0">
                <a:latin typeface="Arial" panose="020B0604020202020204" pitchFamily="34" charset="0"/>
                <a:ea typeface="msgothic" charset="0"/>
                <a:cs typeface="msgothic" charset="0"/>
              </a:rPr>
              <a:t>Competence</a:t>
            </a:r>
            <a:r>
              <a:rPr lang="en-GB" altLang="en-US" dirty="0">
                <a:latin typeface="Arial" panose="020B0604020202020204" pitchFamily="34" charset="0"/>
                <a:ea typeface="msgothic" charset="0"/>
                <a:cs typeface="msgothic" charset="0"/>
              </a:rPr>
              <a:t>, </a:t>
            </a:r>
            <a:r>
              <a:rPr lang="en-GB" altLang="en-US" dirty="0" err="1">
                <a:latin typeface="Arial" panose="020B0604020202020204" pitchFamily="34" charset="0"/>
                <a:ea typeface="msgothic" charset="0"/>
                <a:cs typeface="msgothic" charset="0"/>
              </a:rPr>
              <a:t>hireability</a:t>
            </a:r>
            <a:r>
              <a:rPr lang="en-GB" altLang="en-US" dirty="0">
                <a:latin typeface="Arial" panose="020B0604020202020204" pitchFamily="34" charset="0"/>
                <a:ea typeface="msgothic" charset="0"/>
                <a:cs typeface="msgothic" charset="0"/>
              </a:rPr>
              <a:t>, and mentoring by student gender condition (collapsed across faculty gender). All student gender differences are significant (</a:t>
            </a:r>
            <a:r>
              <a:rPr lang="en-GB" altLang="en-US" i="1" dirty="0">
                <a:latin typeface="Arial" panose="020B0604020202020204" pitchFamily="34" charset="0"/>
                <a:ea typeface="msgothic" charset="0"/>
                <a:cs typeface="msgothic" charset="0"/>
              </a:rPr>
              <a:t>P</a:t>
            </a:r>
            <a:r>
              <a:rPr lang="en-GB" altLang="en-US" dirty="0">
                <a:latin typeface="Arial" panose="020B0604020202020204" pitchFamily="34" charset="0"/>
                <a:ea typeface="msgothic" charset="0"/>
                <a:cs typeface="msgothic" charset="0"/>
              </a:rPr>
              <a:t> &lt; 0.001). Scales range from 1 to 7, with higher numbers reflecting a greater extent of each variable. Error bars represent SEs. </a:t>
            </a:r>
            <a:r>
              <a:rPr lang="en-GB" altLang="en-US" i="1" dirty="0" err="1">
                <a:latin typeface="Arial" panose="020B0604020202020204" pitchFamily="34" charset="0"/>
                <a:ea typeface="msgothic" charset="0"/>
                <a:cs typeface="msgothic" charset="0"/>
              </a:rPr>
              <a:t>n</a:t>
            </a:r>
            <a:r>
              <a:rPr lang="en-GB" altLang="en-US" baseline="-33000" dirty="0" err="1">
                <a:latin typeface="Arial" panose="020B0604020202020204" pitchFamily="34" charset="0"/>
                <a:ea typeface="msgothic" charset="0"/>
                <a:cs typeface="msgothic" charset="0"/>
              </a:rPr>
              <a:t>malestudentcondition</a:t>
            </a:r>
            <a:r>
              <a:rPr lang="en-GB" altLang="en-US" dirty="0">
                <a:latin typeface="Arial" panose="020B0604020202020204" pitchFamily="34" charset="0"/>
                <a:ea typeface="msgothic" charset="0"/>
                <a:cs typeface="msgothic" charset="0"/>
              </a:rPr>
              <a:t> = 63, </a:t>
            </a:r>
            <a:r>
              <a:rPr lang="en-GB" altLang="en-US" i="1" dirty="0" err="1">
                <a:latin typeface="Arial" panose="020B0604020202020204" pitchFamily="34" charset="0"/>
                <a:ea typeface="msgothic" charset="0"/>
                <a:cs typeface="msgothic" charset="0"/>
              </a:rPr>
              <a:t>n</a:t>
            </a:r>
            <a:r>
              <a:rPr lang="en-GB" altLang="en-US" baseline="-33000" dirty="0" err="1">
                <a:latin typeface="Arial" panose="020B0604020202020204" pitchFamily="34" charset="0"/>
                <a:ea typeface="msgothic" charset="0"/>
                <a:cs typeface="msgothic" charset="0"/>
              </a:rPr>
              <a:t>femalestudentcondition</a:t>
            </a:r>
            <a:r>
              <a:rPr lang="en-GB" altLang="en-US" dirty="0">
                <a:latin typeface="Arial" panose="020B0604020202020204" pitchFamily="34" charset="0"/>
                <a:ea typeface="msgothic" charset="0"/>
                <a:cs typeface="msgothic" charset="0"/>
              </a:rPr>
              <a:t> = 64.</a:t>
            </a:r>
          </a:p>
        </p:txBody>
      </p:sp>
    </p:spTree>
    <p:extLst>
      <p:ext uri="{BB962C8B-B14F-4D97-AF65-F5344CB8AC3E}">
        <p14:creationId xmlns:p14="http://schemas.microsoft.com/office/powerpoint/2010/main" val="4097975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587500" y="1006475"/>
            <a:ext cx="4595813" cy="344805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98" name="Text Box 2"/>
          <p:cNvSpPr txBox="1">
            <a:spLocks noGrp="1" noChangeArrowheads="1"/>
          </p:cNvSpPr>
          <p:nvPr>
            <p:ph type="body"/>
          </p:nvPr>
        </p:nvSpPr>
        <p:spPr bwMode="auto">
          <a:xfrm>
            <a:off x="1185863" y="4787900"/>
            <a:ext cx="5407025" cy="38258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marL="85725" indent="-85725" eaLnBrk="1">
              <a:lnSpc>
                <a:spcPct val="93000"/>
              </a:lnSpc>
              <a:spcBef>
                <a:spcPct val="0"/>
              </a:spcBef>
              <a:buSzPct val="45000"/>
              <a:buFont typeface="Wingdings" panose="05000000000000000000" pitchFamily="2" charset="2"/>
              <a:buNone/>
              <a:tabLst>
                <a:tab pos="723900" algn="l"/>
                <a:tab pos="1447800" algn="l"/>
                <a:tab pos="2171700" algn="l"/>
                <a:tab pos="2895600" algn="l"/>
                <a:tab pos="3619500" algn="l"/>
                <a:tab pos="4343400" algn="l"/>
                <a:tab pos="5067300" algn="l"/>
              </a:tabLst>
            </a:pPr>
            <a:r>
              <a:rPr lang="en-GB" altLang="en-US" dirty="0" smtClean="0">
                <a:latin typeface="Arial" panose="020B0604020202020204" pitchFamily="34" charset="0"/>
                <a:ea typeface="msgothic" charset="0"/>
                <a:cs typeface="msgothic" charset="0"/>
              </a:rPr>
              <a:t>They also gave an approximation of salary for a student.</a:t>
            </a:r>
            <a:r>
              <a:rPr lang="en-GB" altLang="en-US" baseline="0" dirty="0" smtClean="0">
                <a:latin typeface="Arial" panose="020B0604020202020204" pitchFamily="34" charset="0"/>
                <a:ea typeface="msgothic" charset="0"/>
                <a:cs typeface="msgothic" charset="0"/>
              </a:rPr>
              <a:t> As you may see, on average they would agree to pay almost 5,000 dollars more to a male, than to female student.</a:t>
            </a:r>
            <a:endParaRPr lang="en-GB" altLang="en-US" dirty="0" smtClean="0">
              <a:latin typeface="Arial" panose="020B0604020202020204" pitchFamily="34" charset="0"/>
              <a:ea typeface="msgothic" charset="0"/>
              <a:cs typeface="msgothic" charset="0"/>
            </a:endParaRPr>
          </a:p>
          <a:p>
            <a:pPr marL="85725" indent="-85725" eaLnBrk="1">
              <a:lnSpc>
                <a:spcPct val="93000"/>
              </a:lnSpc>
              <a:spcBef>
                <a:spcPct val="0"/>
              </a:spcBef>
              <a:buSzPct val="45000"/>
              <a:buFont typeface="Wingdings" panose="05000000000000000000" pitchFamily="2" charset="2"/>
              <a:buNone/>
              <a:tabLst>
                <a:tab pos="723900" algn="l"/>
                <a:tab pos="1447800" algn="l"/>
                <a:tab pos="2171700" algn="l"/>
                <a:tab pos="2895600" algn="l"/>
                <a:tab pos="3619500" algn="l"/>
                <a:tab pos="4343400" algn="l"/>
                <a:tab pos="5067300" algn="l"/>
              </a:tabLst>
            </a:pPr>
            <a:endParaRPr lang="en-GB" altLang="en-US" dirty="0" smtClean="0">
              <a:latin typeface="Arial" panose="020B0604020202020204" pitchFamily="34" charset="0"/>
              <a:ea typeface="msgothic" charset="0"/>
              <a:cs typeface="msgothic" charset="0"/>
            </a:endParaRPr>
          </a:p>
          <a:p>
            <a:pPr marL="85725" indent="-85725" eaLnBrk="1">
              <a:lnSpc>
                <a:spcPct val="93000"/>
              </a:lnSpc>
              <a:spcBef>
                <a:spcPct val="0"/>
              </a:spcBef>
              <a:buSzPct val="45000"/>
              <a:buFont typeface="Wingdings" panose="05000000000000000000" pitchFamily="2" charset="2"/>
              <a:buNone/>
              <a:tabLst>
                <a:tab pos="723900" algn="l"/>
                <a:tab pos="1447800" algn="l"/>
                <a:tab pos="2171700" algn="l"/>
                <a:tab pos="2895600" algn="l"/>
                <a:tab pos="3619500" algn="l"/>
                <a:tab pos="4343400" algn="l"/>
                <a:tab pos="5067300" algn="l"/>
              </a:tabLst>
            </a:pPr>
            <a:r>
              <a:rPr lang="en-GB" altLang="en-US" dirty="0" smtClean="0">
                <a:latin typeface="Arial" panose="020B0604020202020204" pitchFamily="34" charset="0"/>
                <a:ea typeface="msgothic" charset="0"/>
                <a:cs typeface="msgothic" charset="0"/>
              </a:rPr>
              <a:t>Salary </a:t>
            </a:r>
            <a:r>
              <a:rPr lang="en-GB" altLang="en-US" dirty="0">
                <a:latin typeface="Arial" panose="020B0604020202020204" pitchFamily="34" charset="0"/>
                <a:ea typeface="msgothic" charset="0"/>
                <a:cs typeface="msgothic" charset="0"/>
              </a:rPr>
              <a:t>conferral by student gender condition (collapsed across faculty gender). The student gender difference is significant (</a:t>
            </a:r>
            <a:r>
              <a:rPr lang="en-GB" altLang="en-US" i="1" dirty="0">
                <a:latin typeface="Arial" panose="020B0604020202020204" pitchFamily="34" charset="0"/>
                <a:ea typeface="msgothic" charset="0"/>
                <a:cs typeface="msgothic" charset="0"/>
              </a:rPr>
              <a:t>P</a:t>
            </a:r>
            <a:r>
              <a:rPr lang="en-GB" altLang="en-US" dirty="0">
                <a:latin typeface="Arial" panose="020B0604020202020204" pitchFamily="34" charset="0"/>
                <a:ea typeface="msgothic" charset="0"/>
                <a:cs typeface="msgothic" charset="0"/>
              </a:rPr>
              <a:t> &lt; 0.01). The scale ranges from $15,000 to $50,000. Error bars represent SEs. </a:t>
            </a:r>
            <a:r>
              <a:rPr lang="en-GB" altLang="en-US" i="1" dirty="0" err="1">
                <a:latin typeface="Arial" panose="020B0604020202020204" pitchFamily="34" charset="0"/>
                <a:ea typeface="msgothic" charset="0"/>
                <a:cs typeface="msgothic" charset="0"/>
              </a:rPr>
              <a:t>n</a:t>
            </a:r>
            <a:r>
              <a:rPr lang="en-GB" altLang="en-US" baseline="-33000" dirty="0" err="1">
                <a:latin typeface="Arial" panose="020B0604020202020204" pitchFamily="34" charset="0"/>
                <a:ea typeface="msgothic" charset="0"/>
                <a:cs typeface="msgothic" charset="0"/>
              </a:rPr>
              <a:t>malestudentcondition</a:t>
            </a:r>
            <a:r>
              <a:rPr lang="en-GB" altLang="en-US" dirty="0">
                <a:latin typeface="Arial" panose="020B0604020202020204" pitchFamily="34" charset="0"/>
                <a:ea typeface="msgothic" charset="0"/>
                <a:cs typeface="msgothic" charset="0"/>
              </a:rPr>
              <a:t> = 63, </a:t>
            </a:r>
            <a:r>
              <a:rPr lang="en-GB" altLang="en-US" i="1" dirty="0" err="1">
                <a:latin typeface="Arial" panose="020B0604020202020204" pitchFamily="34" charset="0"/>
                <a:ea typeface="msgothic" charset="0"/>
                <a:cs typeface="msgothic" charset="0"/>
              </a:rPr>
              <a:t>n</a:t>
            </a:r>
            <a:r>
              <a:rPr lang="en-GB" altLang="en-US" baseline="-33000" dirty="0" err="1">
                <a:latin typeface="Arial" panose="020B0604020202020204" pitchFamily="34" charset="0"/>
                <a:ea typeface="msgothic" charset="0"/>
                <a:cs typeface="msgothic" charset="0"/>
              </a:rPr>
              <a:t>femalestudentcondition</a:t>
            </a:r>
            <a:r>
              <a:rPr lang="en-GB" altLang="en-US" dirty="0">
                <a:latin typeface="Arial" panose="020B0604020202020204" pitchFamily="34" charset="0"/>
                <a:ea typeface="msgothic" charset="0"/>
                <a:cs typeface="msgothic" charset="0"/>
              </a:rPr>
              <a:t> = 64.</a:t>
            </a:r>
          </a:p>
        </p:txBody>
      </p:sp>
    </p:spTree>
    <p:extLst>
      <p:ext uri="{BB962C8B-B14F-4D97-AF65-F5344CB8AC3E}">
        <p14:creationId xmlns:p14="http://schemas.microsoft.com/office/powerpoint/2010/main" val="1938613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I was talking about why I think that underrepresentation of women in IT and STEM is an instance of social inequality.</a:t>
            </a:r>
          </a:p>
          <a:p>
            <a:r>
              <a:rPr lang="en-US" baseline="0" dirty="0" smtClean="0"/>
              <a:t>And that discrimination of women contributes to this inequality even more.</a:t>
            </a:r>
          </a:p>
          <a:p>
            <a:endParaRPr lang="en-US" baseline="0" dirty="0" smtClean="0"/>
          </a:p>
          <a:p>
            <a:r>
              <a:rPr lang="en-US" baseline="0" dirty="0" smtClean="0"/>
              <a:t>The reasons which drive away women from computer science may make women suffer in direct or indirect way.</a:t>
            </a:r>
          </a:p>
          <a:p>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16</a:t>
            </a:fld>
            <a:endParaRPr lang="en-US"/>
          </a:p>
        </p:txBody>
      </p:sp>
    </p:spTree>
    <p:extLst>
      <p:ext uri="{BB962C8B-B14F-4D97-AF65-F5344CB8AC3E}">
        <p14:creationId xmlns:p14="http://schemas.microsoft.com/office/powerpoint/2010/main" val="1000232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We</a:t>
            </a:r>
            <a:r>
              <a:rPr lang="en-US" baseline="0" dirty="0" smtClean="0"/>
              <a:t> already have different vision of what little boys and girls should be interested in. It is exhibited in toys they buy.</a:t>
            </a:r>
          </a:p>
          <a:p>
            <a:r>
              <a:rPr lang="en-US" baseline="0" dirty="0" smtClean="0"/>
              <a:t>You may see at the left, girls’ toys are very much about cleaning and cooking.</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18</a:t>
            </a:fld>
            <a:endParaRPr lang="en-US"/>
          </a:p>
        </p:txBody>
      </p:sp>
    </p:spTree>
    <p:extLst>
      <p:ext uri="{BB962C8B-B14F-4D97-AF65-F5344CB8AC3E}">
        <p14:creationId xmlns:p14="http://schemas.microsoft.com/office/powerpoint/2010/main" val="643717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Parents</a:t>
            </a:r>
            <a:r>
              <a:rPr lang="en-US" baseline="0" dirty="0" smtClean="0"/>
              <a:t> and teachers may have expectations of what activities children like to be engaged in and encourage them to do these activities.</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By the way, some people argue, that this may be a reason for girls score higher in tests for verbal abilities, and boys - for spatial.</a:t>
            </a:r>
          </a:p>
          <a:p>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19</a:t>
            </a:fld>
            <a:endParaRPr lang="en-US"/>
          </a:p>
        </p:txBody>
      </p:sp>
    </p:spTree>
    <p:extLst>
      <p:ext uri="{BB962C8B-B14F-4D97-AF65-F5344CB8AC3E}">
        <p14:creationId xmlns:p14="http://schemas.microsoft.com/office/powerpoint/2010/main" val="7703165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society has expectations of what qualities</a:t>
            </a:r>
            <a:r>
              <a:rPr lang="en-US" baseline="0" dirty="0" smtClean="0"/>
              <a:t> girls and boys want to develop.</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20</a:t>
            </a:fld>
            <a:endParaRPr lang="en-US"/>
          </a:p>
        </p:txBody>
      </p:sp>
    </p:spTree>
    <p:extLst>
      <p:ext uri="{BB962C8B-B14F-4D97-AF65-F5344CB8AC3E}">
        <p14:creationId xmlns:p14="http://schemas.microsoft.com/office/powerpoint/2010/main" val="8603487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has expectations of what kind of jobs they will do.</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21</a:t>
            </a:fld>
            <a:endParaRPr lang="en-US"/>
          </a:p>
        </p:txBody>
      </p:sp>
    </p:spTree>
    <p:extLst>
      <p:ext uri="{BB962C8B-B14F-4D97-AF65-F5344CB8AC3E}">
        <p14:creationId xmlns:p14="http://schemas.microsoft.com/office/powerpoint/2010/main" val="3155199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I’ll try to</a:t>
            </a:r>
            <a:r>
              <a:rPr lang="en-US" baseline="0" dirty="0" smtClean="0"/>
              <a:t> answer/address in my talk/this presentation</a:t>
            </a:r>
          </a:p>
          <a:p>
            <a:r>
              <a:rPr lang="en-US" baseline="0" dirty="0" smtClean="0"/>
              <a:t>The first is why do I think disparity between men and women/decreased participation of women in Computer science is a problem?</a:t>
            </a:r>
          </a:p>
          <a:p>
            <a:r>
              <a:rPr lang="en-US" baseline="0" dirty="0" smtClean="0"/>
              <a:t>Why do I speak about this in a seminar about Ethics?</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2</a:t>
            </a:fld>
            <a:endParaRPr lang="en-US"/>
          </a:p>
        </p:txBody>
      </p:sp>
    </p:spTree>
    <p:extLst>
      <p:ext uri="{BB962C8B-B14F-4D97-AF65-F5344CB8AC3E}">
        <p14:creationId xmlns:p14="http://schemas.microsoft.com/office/powerpoint/2010/main" val="37542734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stereotype is something which some studies confirm.</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is a reason some people use to explain disparity between men and women in STEM fields. For</a:t>
            </a:r>
            <a:r>
              <a:rPr lang="en-US" baseline="0" dirty="0" smtClean="0"/>
              <a:t> sure, it’s not the only ground.</a:t>
            </a:r>
            <a:endParaRPr lang="en-US" dirty="0" smtClean="0"/>
          </a:p>
          <a:p>
            <a:r>
              <a:rPr lang="en-US" dirty="0" smtClean="0"/>
              <a:t>First of all, here we have a reason to suspect, that it is society,</a:t>
            </a:r>
            <a:r>
              <a:rPr lang="en-US" baseline="0" dirty="0" smtClean="0"/>
              <a:t> which programs men and women to be like this, provided that males and females from early childhood are treated very differently.</a:t>
            </a:r>
          </a:p>
        </p:txBody>
      </p:sp>
      <p:sp>
        <p:nvSpPr>
          <p:cNvPr id="4" name="Slide Number Placeholder 3"/>
          <p:cNvSpPr>
            <a:spLocks noGrp="1"/>
          </p:cNvSpPr>
          <p:nvPr>
            <p:ph type="sldNum" sz="quarter" idx="10"/>
          </p:nvPr>
        </p:nvSpPr>
        <p:spPr/>
        <p:txBody>
          <a:bodyPr/>
          <a:lstStyle/>
          <a:p>
            <a:fld id="{34852FC0-EE94-4824-9FDF-0AB499373046}" type="slidenum">
              <a:rPr lang="en-US" smtClean="0"/>
              <a:t>22</a:t>
            </a:fld>
            <a:endParaRPr lang="en-US"/>
          </a:p>
        </p:txBody>
      </p:sp>
    </p:spTree>
    <p:extLst>
      <p:ext uri="{BB962C8B-B14F-4D97-AF65-F5344CB8AC3E}">
        <p14:creationId xmlns:p14="http://schemas.microsoft.com/office/powerpoint/2010/main" val="4120670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23</a:t>
            </a:fld>
            <a:endParaRPr lang="en-US"/>
          </a:p>
        </p:txBody>
      </p:sp>
    </p:spTree>
    <p:extLst>
      <p:ext uri="{BB962C8B-B14F-4D97-AF65-F5344CB8AC3E}">
        <p14:creationId xmlns:p14="http://schemas.microsoft.com/office/powerpoint/2010/main" val="30031639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scientists of 19</a:t>
            </a:r>
            <a:r>
              <a:rPr lang="en-US" baseline="30000" dirty="0" smtClean="0"/>
              <a:t>th</a:t>
            </a:r>
            <a:r>
              <a:rPr lang="en-US" baseline="0" dirty="0" smtClean="0"/>
              <a:t> </a:t>
            </a:r>
            <a:r>
              <a:rPr lang="en-US" dirty="0" smtClean="0"/>
              <a:t>- </a:t>
            </a:r>
            <a:r>
              <a:rPr lang="en-US" baseline="0" dirty="0" smtClean="0"/>
              <a:t>beginning of 20</a:t>
            </a:r>
            <a:r>
              <a:rPr lang="en-US" baseline="30000" dirty="0" smtClean="0"/>
              <a:t>th</a:t>
            </a:r>
            <a:r>
              <a:rPr lang="en-US" baseline="0" dirty="0" smtClean="0"/>
              <a:t> centuries concluded that female brains are sadly deficient, and women are just not apt to do mathematics or science.</a:t>
            </a:r>
          </a:p>
          <a:p>
            <a:r>
              <a:rPr lang="en-US" baseline="0" dirty="0" smtClean="0"/>
              <a:t>Since that time, science has made very much progress.</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25</a:t>
            </a:fld>
            <a:endParaRPr lang="en-US"/>
          </a:p>
        </p:txBody>
      </p:sp>
    </p:spTree>
    <p:extLst>
      <p:ext uri="{BB962C8B-B14F-4D97-AF65-F5344CB8AC3E}">
        <p14:creationId xmlns:p14="http://schemas.microsoft.com/office/powerpoint/2010/main" val="37729204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26</a:t>
            </a:fld>
            <a:endParaRPr lang="en-US"/>
          </a:p>
        </p:txBody>
      </p:sp>
    </p:spTree>
    <p:extLst>
      <p:ext uri="{BB962C8B-B14F-4D97-AF65-F5344CB8AC3E}">
        <p14:creationId xmlns:p14="http://schemas.microsoft.com/office/powerpoint/2010/main" val="35587141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there is a good argument against</a:t>
            </a:r>
            <a:r>
              <a:rPr lang="en-US" baseline="0" dirty="0" smtClean="0"/>
              <a:t> the claim that difference in aptitude for certain tasks</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27</a:t>
            </a:fld>
            <a:endParaRPr lang="en-US"/>
          </a:p>
        </p:txBody>
      </p:sp>
    </p:spTree>
    <p:extLst>
      <p:ext uri="{BB962C8B-B14F-4D97-AF65-F5344CB8AC3E}">
        <p14:creationId xmlns:p14="http://schemas.microsoft.com/office/powerpoint/2010/main" val="30825211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587500" y="1006475"/>
            <a:ext cx="4595813" cy="344805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98" name="Text Box 2"/>
          <p:cNvSpPr txBox="1">
            <a:spLocks noGrp="1" noChangeArrowheads="1"/>
          </p:cNvSpPr>
          <p:nvPr>
            <p:ph type="body"/>
          </p:nvPr>
        </p:nvSpPr>
        <p:spPr bwMode="auto">
          <a:xfrm>
            <a:off x="1185863" y="4787900"/>
            <a:ext cx="5407025" cy="38258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marL="85725" indent="-85725" eaLnBrk="1">
              <a:lnSpc>
                <a:spcPct val="93000"/>
              </a:lnSpc>
              <a:spcBef>
                <a:spcPct val="0"/>
              </a:spcBef>
              <a:buSzPct val="45000"/>
              <a:buFont typeface="Wingdings" panose="05000000000000000000" pitchFamily="2" charset="2"/>
              <a:buNone/>
              <a:tabLst>
                <a:tab pos="723900" algn="l"/>
                <a:tab pos="1447800" algn="l"/>
                <a:tab pos="2171700" algn="l"/>
                <a:tab pos="2895600" algn="l"/>
                <a:tab pos="3619500" algn="l"/>
                <a:tab pos="4343400" algn="l"/>
                <a:tab pos="5067300" algn="l"/>
              </a:tabLst>
            </a:pPr>
            <a:r>
              <a:rPr lang="en-GB" altLang="en-US">
                <a:latin typeface="Arial" panose="020B0604020202020204" pitchFamily="34" charset="0"/>
                <a:ea typeface="msgothic" charset="0"/>
                <a:cs typeface="msgothic" charset="0"/>
              </a:rPr>
              <a:t>Presence of females on top 30-ranked IMO teams strongly correlates (r = 0.44, P &lt; 0.05) with measures of gender equity within countries. The IMO data for percentage of girls on countries' teams from 1989 to 2008 were taken from Table 4. The GGIs were taken from ref. 30.</a:t>
            </a:r>
          </a:p>
        </p:txBody>
      </p:sp>
    </p:spTree>
    <p:extLst>
      <p:ext uri="{BB962C8B-B14F-4D97-AF65-F5344CB8AC3E}">
        <p14:creationId xmlns:p14="http://schemas.microsoft.com/office/powerpoint/2010/main" val="8764035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Low perceived ability correlates with decision of choosing</a:t>
            </a:r>
            <a:r>
              <a:rPr lang="en-US" baseline="0" dirty="0" smtClean="0"/>
              <a:t> career for women. [link]</a:t>
            </a:r>
          </a:p>
          <a:p>
            <a:r>
              <a:rPr lang="en-US" baseline="0" dirty="0" smtClean="0"/>
              <a:t>Diversity breeds diversity. Low representation of people of the same identity can be perceived as a signal “I’m not welcome here”.</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29</a:t>
            </a:fld>
            <a:endParaRPr lang="en-US"/>
          </a:p>
        </p:txBody>
      </p:sp>
    </p:spTree>
    <p:extLst>
      <p:ext uri="{BB962C8B-B14F-4D97-AF65-F5344CB8AC3E}">
        <p14:creationId xmlns:p14="http://schemas.microsoft.com/office/powerpoint/2010/main" val="7381211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30</a:t>
            </a:fld>
            <a:endParaRPr lang="en-US"/>
          </a:p>
        </p:txBody>
      </p:sp>
    </p:spTree>
    <p:extLst>
      <p:ext uri="{BB962C8B-B14F-4D97-AF65-F5344CB8AC3E}">
        <p14:creationId xmlns:p14="http://schemas.microsoft.com/office/powerpoint/2010/main" val="40616446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may wonder, how these expectancies can be really transmitted from a teacher to student, if they are unspoken? People cannot read each other minds.</a:t>
            </a:r>
          </a:p>
          <a:p>
            <a:r>
              <a:rPr lang="en-US" baseline="0" dirty="0" smtClean="0"/>
              <a:t>The probable answer is that people can subconsciously behave in a way to trigger the behavior they expect from the other person.</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31</a:t>
            </a:fld>
            <a:endParaRPr lang="en-US"/>
          </a:p>
        </p:txBody>
      </p:sp>
    </p:spTree>
    <p:extLst>
      <p:ext uri="{BB962C8B-B14F-4D97-AF65-F5344CB8AC3E}">
        <p14:creationId xmlns:p14="http://schemas.microsoft.com/office/powerpoint/2010/main" val="26948105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People appear to habitually think of some sex</a:t>
            </a:r>
            <a:r>
              <a:rPr lang="en-US" sz="1200" i="0" kern="1200" baseline="0" dirty="0" smtClean="0">
                <a:solidFill>
                  <a:schemeClr val="tx1"/>
                </a:solidFill>
                <a:effectLst/>
                <a:latin typeface="+mn-lt"/>
                <a:ea typeface="+mn-ea"/>
                <a:cs typeface="+mn-cs"/>
              </a:rPr>
              <a:t> </a:t>
            </a:r>
            <a:r>
              <a:rPr lang="en-US" sz="1200" i="0" kern="1200" dirty="0" smtClean="0">
                <a:solidFill>
                  <a:schemeClr val="tx1"/>
                </a:solidFill>
                <a:effectLst/>
                <a:latin typeface="+mn-lt"/>
                <a:ea typeface="+mn-ea"/>
                <a:cs typeface="+mn-cs"/>
              </a:rPr>
              <a:t>differences in genetic terms unless they are</a:t>
            </a:r>
            <a:r>
              <a:rPr lang="en-US" sz="1200" i="0" kern="1200" baseline="0" dirty="0" smtClean="0">
                <a:solidFill>
                  <a:schemeClr val="tx1"/>
                </a:solidFill>
                <a:effectLst/>
                <a:latin typeface="+mn-lt"/>
                <a:ea typeface="+mn-ea"/>
                <a:cs typeface="+mn-cs"/>
              </a:rPr>
              <a:t> </a:t>
            </a:r>
            <a:r>
              <a:rPr lang="en-US" sz="1200" i="0" kern="1200" dirty="0" smtClean="0">
                <a:solidFill>
                  <a:schemeClr val="tx1"/>
                </a:solidFill>
                <a:effectLst/>
                <a:latin typeface="+mn-lt"/>
                <a:ea typeface="+mn-ea"/>
                <a:cs typeface="+mn-cs"/>
              </a:rPr>
              <a:t>explicitly provided with experiential arguments.</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34</a:t>
            </a:fld>
            <a:endParaRPr lang="en-US"/>
          </a:p>
        </p:txBody>
      </p:sp>
    </p:spTree>
    <p:extLst>
      <p:ext uri="{BB962C8B-B14F-4D97-AF65-F5344CB8AC3E}">
        <p14:creationId xmlns:p14="http://schemas.microsoft.com/office/powerpoint/2010/main" val="1413889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of all, I want to give you some figures</a:t>
            </a:r>
            <a:r>
              <a:rPr lang="en-US" baseline="0" dirty="0" smtClean="0"/>
              <a:t> on proportion of women in computer science. This is historical data.</a:t>
            </a:r>
          </a:p>
          <a:p>
            <a:r>
              <a:rPr lang="en-US" baseline="0" dirty="0" smtClean="0"/>
              <a:t>Decline – maybe because of appearance of personal computer, which was marketed to boys.</a:t>
            </a:r>
          </a:p>
          <a:p>
            <a:r>
              <a:rPr lang="en-US" baseline="0" dirty="0" smtClean="0"/>
              <a:t>In computer science, maybe more than in other fields, prior experience with computing plays important role.</a:t>
            </a: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3</a:t>
            </a:fld>
            <a:endParaRPr lang="en-US"/>
          </a:p>
        </p:txBody>
      </p:sp>
    </p:spTree>
    <p:extLst>
      <p:ext uri="{BB962C8B-B14F-4D97-AF65-F5344CB8AC3E}">
        <p14:creationId xmlns:p14="http://schemas.microsoft.com/office/powerpoint/2010/main" val="745133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higher you go into hierarchy, the fewer women you’ll </a:t>
            </a:r>
            <a:r>
              <a:rPr lang="en-US" smtClean="0"/>
              <a:t>find.</a:t>
            </a:r>
          </a:p>
          <a:p>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4</a:t>
            </a:fld>
            <a:endParaRPr lang="en-US"/>
          </a:p>
        </p:txBody>
      </p:sp>
    </p:spTree>
    <p:extLst>
      <p:ext uri="{BB962C8B-B14F-4D97-AF65-F5344CB8AC3E}">
        <p14:creationId xmlns:p14="http://schemas.microsoft.com/office/powerpoint/2010/main" val="426142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5</a:t>
            </a:fld>
            <a:endParaRPr lang="en-US"/>
          </a:p>
        </p:txBody>
      </p:sp>
    </p:spTree>
    <p:extLst>
      <p:ext uri="{BB962C8B-B14F-4D97-AF65-F5344CB8AC3E}">
        <p14:creationId xmlns:p14="http://schemas.microsoft.com/office/powerpoint/2010/main" val="18458266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6</a:t>
            </a:fld>
            <a:endParaRPr lang="en-US"/>
          </a:p>
        </p:txBody>
      </p:sp>
    </p:spTree>
    <p:extLst>
      <p:ext uri="{BB962C8B-B14F-4D97-AF65-F5344CB8AC3E}">
        <p14:creationId xmlns:p14="http://schemas.microsoft.com/office/powerpoint/2010/main" val="3133037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Question of underrepresentation of women is not only about that women don’t pursue IT careers, but also about that they are leaving the field. Referred to as leaky pipeline.</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Of course, it varies by country, but almost every where </a:t>
            </a:r>
            <a:r>
              <a:rPr lang="en-US" dirty="0" smtClean="0"/>
              <a:t>women</a:t>
            </a:r>
            <a:r>
              <a:rPr lang="en-US" baseline="0" dirty="0" smtClean="0"/>
              <a:t> are significantly underrepresented in IT.</a:t>
            </a:r>
          </a:p>
        </p:txBody>
      </p:sp>
      <p:sp>
        <p:nvSpPr>
          <p:cNvPr id="4" name="Slide Number Placeholder 3"/>
          <p:cNvSpPr>
            <a:spLocks noGrp="1"/>
          </p:cNvSpPr>
          <p:nvPr>
            <p:ph type="sldNum" sz="quarter" idx="10"/>
          </p:nvPr>
        </p:nvSpPr>
        <p:spPr/>
        <p:txBody>
          <a:bodyPr/>
          <a:lstStyle/>
          <a:p>
            <a:fld id="{34852FC0-EE94-4824-9FDF-0AB499373046}" type="slidenum">
              <a:rPr lang="en-US" smtClean="0"/>
              <a:t>7</a:t>
            </a:fld>
            <a:endParaRPr lang="en-US"/>
          </a:p>
        </p:txBody>
      </p:sp>
    </p:spTree>
    <p:extLst>
      <p:ext uri="{BB962C8B-B14F-4D97-AF65-F5344CB8AC3E}">
        <p14:creationId xmlns:p14="http://schemas.microsoft.com/office/powerpoint/2010/main" val="6493384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 first examine the most “pragmatic” reasons.</a:t>
            </a:r>
          </a:p>
          <a:p>
            <a:r>
              <a:rPr lang="en-US" dirty="0" smtClean="0"/>
              <a:t>What people frequently provide</a:t>
            </a:r>
            <a:r>
              <a:rPr lang="en-US" baseline="0" dirty="0" smtClean="0"/>
              <a:t> as a reason:</a:t>
            </a:r>
            <a:endParaRPr lang="en-US" dirty="0" smtClean="0"/>
          </a:p>
          <a:p>
            <a:r>
              <a:rPr lang="en-US" dirty="0" smtClean="0"/>
              <a:t>If</a:t>
            </a:r>
            <a:r>
              <a:rPr lang="en-US" baseline="0" dirty="0" smtClean="0"/>
              <a:t> to think of a problem from point of view of a single country, to withstand the competition with other countries, add people from minorities.</a:t>
            </a:r>
          </a:p>
          <a:p>
            <a:r>
              <a:rPr lang="en-US" baseline="0" dirty="0" smtClean="0"/>
              <a:t>With increasing number of women in IT, you can help economics.</a:t>
            </a:r>
          </a:p>
        </p:txBody>
      </p:sp>
      <p:sp>
        <p:nvSpPr>
          <p:cNvPr id="4" name="Slide Number Placeholder 3"/>
          <p:cNvSpPr>
            <a:spLocks noGrp="1"/>
          </p:cNvSpPr>
          <p:nvPr>
            <p:ph type="sldNum" sz="quarter" idx="10"/>
          </p:nvPr>
        </p:nvSpPr>
        <p:spPr/>
        <p:txBody>
          <a:bodyPr/>
          <a:lstStyle/>
          <a:p>
            <a:fld id="{34852FC0-EE94-4824-9FDF-0AB499373046}" type="slidenum">
              <a:rPr lang="en-US" smtClean="0"/>
              <a:t>8</a:t>
            </a:fld>
            <a:endParaRPr lang="en-US"/>
          </a:p>
        </p:txBody>
      </p:sp>
    </p:spTree>
    <p:extLst>
      <p:ext uri="{BB962C8B-B14F-4D97-AF65-F5344CB8AC3E}">
        <p14:creationId xmlns:p14="http://schemas.microsoft.com/office/powerpoint/2010/main" val="6632817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Groupthink is a psychological phenomenon that occurs within a group of people, in which the desire for harmony or conformity in the group results in an irrational or dysfunctional decision-making outcome.</a:t>
            </a:r>
          </a:p>
          <a:p>
            <a:endParaRPr lang="en-US" dirty="0" smtClean="0"/>
          </a:p>
          <a:p>
            <a:r>
              <a:rPr lang="en-US" dirty="0" smtClean="0"/>
              <a:t>Women can make computer science better.</a:t>
            </a:r>
          </a:p>
          <a:p>
            <a:endParaRPr lang="en-US" dirty="0"/>
          </a:p>
        </p:txBody>
      </p:sp>
      <p:sp>
        <p:nvSpPr>
          <p:cNvPr id="4" name="Slide Number Placeholder 3"/>
          <p:cNvSpPr>
            <a:spLocks noGrp="1"/>
          </p:cNvSpPr>
          <p:nvPr>
            <p:ph type="sldNum" sz="quarter" idx="10"/>
          </p:nvPr>
        </p:nvSpPr>
        <p:spPr/>
        <p:txBody>
          <a:bodyPr/>
          <a:lstStyle/>
          <a:p>
            <a:fld id="{34852FC0-EE94-4824-9FDF-0AB499373046}" type="slidenum">
              <a:rPr lang="en-US" smtClean="0"/>
              <a:t>9</a:t>
            </a:fld>
            <a:endParaRPr lang="en-US"/>
          </a:p>
        </p:txBody>
      </p:sp>
    </p:spTree>
    <p:extLst>
      <p:ext uri="{BB962C8B-B14F-4D97-AF65-F5344CB8AC3E}">
        <p14:creationId xmlns:p14="http://schemas.microsoft.com/office/powerpoint/2010/main" val="28070303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A380294-A309-4977-A2D5-29622038C649}" type="datetimeFigureOut">
              <a:rPr lang="en-US" smtClean="0"/>
              <a:t>13-Jun-15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FC3F61-4A41-4186-82E6-CFB33E51FF47}" type="slidenum">
              <a:rPr lang="en-US" smtClean="0"/>
              <a:t>‹#›</a:t>
            </a:fld>
            <a:endParaRPr lang="en-US"/>
          </a:p>
        </p:txBody>
      </p:sp>
    </p:spTree>
    <p:extLst>
      <p:ext uri="{BB962C8B-B14F-4D97-AF65-F5344CB8AC3E}">
        <p14:creationId xmlns:p14="http://schemas.microsoft.com/office/powerpoint/2010/main" val="32376948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A380294-A309-4977-A2D5-29622038C649}" type="datetimeFigureOut">
              <a:rPr lang="en-US" smtClean="0"/>
              <a:t>13-Jun-15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FC3F61-4A41-4186-82E6-CFB33E51FF47}" type="slidenum">
              <a:rPr lang="en-US" smtClean="0"/>
              <a:t>‹#›</a:t>
            </a:fld>
            <a:endParaRPr lang="en-US"/>
          </a:p>
        </p:txBody>
      </p:sp>
    </p:spTree>
    <p:extLst>
      <p:ext uri="{BB962C8B-B14F-4D97-AF65-F5344CB8AC3E}">
        <p14:creationId xmlns:p14="http://schemas.microsoft.com/office/powerpoint/2010/main" val="3161004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A380294-A309-4977-A2D5-29622038C649}" type="datetimeFigureOut">
              <a:rPr lang="en-US" smtClean="0"/>
              <a:t>13-Jun-15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FC3F61-4A41-4186-82E6-CFB33E51FF47}" type="slidenum">
              <a:rPr lang="en-US" smtClean="0"/>
              <a:t>‹#›</a:t>
            </a:fld>
            <a:endParaRPr lang="en-US"/>
          </a:p>
        </p:txBody>
      </p:sp>
    </p:spTree>
    <p:extLst>
      <p:ext uri="{BB962C8B-B14F-4D97-AF65-F5344CB8AC3E}">
        <p14:creationId xmlns:p14="http://schemas.microsoft.com/office/powerpoint/2010/main" val="20294046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A380294-A309-4977-A2D5-29622038C649}" type="datetimeFigureOut">
              <a:rPr lang="en-US" smtClean="0"/>
              <a:t>13-Jun-15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FC3F61-4A41-4186-82E6-CFB33E51FF47}" type="slidenum">
              <a:rPr lang="en-US" smtClean="0"/>
              <a:t>‹#›</a:t>
            </a:fld>
            <a:endParaRPr lang="en-US"/>
          </a:p>
        </p:txBody>
      </p:sp>
    </p:spTree>
    <p:extLst>
      <p:ext uri="{BB962C8B-B14F-4D97-AF65-F5344CB8AC3E}">
        <p14:creationId xmlns:p14="http://schemas.microsoft.com/office/powerpoint/2010/main" val="3749728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380294-A309-4977-A2D5-29622038C649}" type="datetimeFigureOut">
              <a:rPr lang="en-US" smtClean="0"/>
              <a:t>13-Jun-15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FC3F61-4A41-4186-82E6-CFB33E51FF47}" type="slidenum">
              <a:rPr lang="en-US" smtClean="0"/>
              <a:t>‹#›</a:t>
            </a:fld>
            <a:endParaRPr lang="en-US"/>
          </a:p>
        </p:txBody>
      </p:sp>
    </p:spTree>
    <p:extLst>
      <p:ext uri="{BB962C8B-B14F-4D97-AF65-F5344CB8AC3E}">
        <p14:creationId xmlns:p14="http://schemas.microsoft.com/office/powerpoint/2010/main" val="16558309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A380294-A309-4977-A2D5-29622038C649}" type="datetimeFigureOut">
              <a:rPr lang="en-US" smtClean="0"/>
              <a:t>13-Jun-15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FC3F61-4A41-4186-82E6-CFB33E51FF47}" type="slidenum">
              <a:rPr lang="en-US" smtClean="0"/>
              <a:t>‹#›</a:t>
            </a:fld>
            <a:endParaRPr lang="en-US"/>
          </a:p>
        </p:txBody>
      </p:sp>
    </p:spTree>
    <p:extLst>
      <p:ext uri="{BB962C8B-B14F-4D97-AF65-F5344CB8AC3E}">
        <p14:creationId xmlns:p14="http://schemas.microsoft.com/office/powerpoint/2010/main" val="3960726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A380294-A309-4977-A2D5-29622038C649}" type="datetimeFigureOut">
              <a:rPr lang="en-US" smtClean="0"/>
              <a:t>13-Jun-15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FC3F61-4A41-4186-82E6-CFB33E51FF47}" type="slidenum">
              <a:rPr lang="en-US" smtClean="0"/>
              <a:t>‹#›</a:t>
            </a:fld>
            <a:endParaRPr lang="en-US"/>
          </a:p>
        </p:txBody>
      </p:sp>
    </p:spTree>
    <p:extLst>
      <p:ext uri="{BB962C8B-B14F-4D97-AF65-F5344CB8AC3E}">
        <p14:creationId xmlns:p14="http://schemas.microsoft.com/office/powerpoint/2010/main" val="1266505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A380294-A309-4977-A2D5-29622038C649}" type="datetimeFigureOut">
              <a:rPr lang="en-US" smtClean="0"/>
              <a:t>13-Jun-15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FC3F61-4A41-4186-82E6-CFB33E51FF47}" type="slidenum">
              <a:rPr lang="en-US" smtClean="0"/>
              <a:t>‹#›</a:t>
            </a:fld>
            <a:endParaRPr lang="en-US"/>
          </a:p>
        </p:txBody>
      </p:sp>
    </p:spTree>
    <p:extLst>
      <p:ext uri="{BB962C8B-B14F-4D97-AF65-F5344CB8AC3E}">
        <p14:creationId xmlns:p14="http://schemas.microsoft.com/office/powerpoint/2010/main" val="4243972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380294-A309-4977-A2D5-29622038C649}" type="datetimeFigureOut">
              <a:rPr lang="en-US" smtClean="0"/>
              <a:t>13-Jun-15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5FC3F61-4A41-4186-82E6-CFB33E51FF47}" type="slidenum">
              <a:rPr lang="en-US" smtClean="0"/>
              <a:t>‹#›</a:t>
            </a:fld>
            <a:endParaRPr lang="en-US"/>
          </a:p>
        </p:txBody>
      </p:sp>
    </p:spTree>
    <p:extLst>
      <p:ext uri="{BB962C8B-B14F-4D97-AF65-F5344CB8AC3E}">
        <p14:creationId xmlns:p14="http://schemas.microsoft.com/office/powerpoint/2010/main" val="24481365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380294-A309-4977-A2D5-29622038C649}" type="datetimeFigureOut">
              <a:rPr lang="en-US" smtClean="0"/>
              <a:t>13-Jun-15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FC3F61-4A41-4186-82E6-CFB33E51FF47}" type="slidenum">
              <a:rPr lang="en-US" smtClean="0"/>
              <a:t>‹#›</a:t>
            </a:fld>
            <a:endParaRPr lang="en-US"/>
          </a:p>
        </p:txBody>
      </p:sp>
    </p:spTree>
    <p:extLst>
      <p:ext uri="{BB962C8B-B14F-4D97-AF65-F5344CB8AC3E}">
        <p14:creationId xmlns:p14="http://schemas.microsoft.com/office/powerpoint/2010/main" val="2152173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380294-A309-4977-A2D5-29622038C649}" type="datetimeFigureOut">
              <a:rPr lang="en-US" smtClean="0"/>
              <a:t>13-Jun-15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FC3F61-4A41-4186-82E6-CFB33E51FF47}" type="slidenum">
              <a:rPr lang="en-US" smtClean="0"/>
              <a:t>‹#›</a:t>
            </a:fld>
            <a:endParaRPr lang="en-US"/>
          </a:p>
        </p:txBody>
      </p:sp>
    </p:spTree>
    <p:extLst>
      <p:ext uri="{BB962C8B-B14F-4D97-AF65-F5344CB8AC3E}">
        <p14:creationId xmlns:p14="http://schemas.microsoft.com/office/powerpoint/2010/main" val="2792830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380294-A309-4977-A2D5-29622038C649}" type="datetimeFigureOut">
              <a:rPr lang="en-US" smtClean="0"/>
              <a:t>13-Jun-15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FC3F61-4A41-4186-82E6-CFB33E51FF47}" type="slidenum">
              <a:rPr lang="en-US" smtClean="0"/>
              <a:t>‹#›</a:t>
            </a:fld>
            <a:endParaRPr lang="en-US"/>
          </a:p>
        </p:txBody>
      </p:sp>
    </p:spTree>
    <p:extLst>
      <p:ext uri="{BB962C8B-B14F-4D97-AF65-F5344CB8AC3E}">
        <p14:creationId xmlns:p14="http://schemas.microsoft.com/office/powerpoint/2010/main" val="14445733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0.jpeg"/></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Women in Computing</a:t>
            </a:r>
            <a:endParaRPr lang="en-US" dirty="0"/>
          </a:p>
        </p:txBody>
      </p:sp>
      <p:sp>
        <p:nvSpPr>
          <p:cNvPr id="3" name="Subtitle 2"/>
          <p:cNvSpPr>
            <a:spLocks noGrp="1"/>
          </p:cNvSpPr>
          <p:nvPr>
            <p:ph type="subTitle" idx="1"/>
          </p:nvPr>
        </p:nvSpPr>
        <p:spPr/>
        <p:txBody>
          <a:bodyPr/>
          <a:lstStyle/>
          <a:p>
            <a:r>
              <a:rPr lang="en-US" dirty="0" smtClean="0"/>
              <a:t>Done by: Gerda Bortsova</a:t>
            </a:r>
            <a:endParaRPr lang="en-US" dirty="0"/>
          </a:p>
        </p:txBody>
      </p:sp>
    </p:spTree>
    <p:extLst>
      <p:ext uri="{BB962C8B-B14F-4D97-AF65-F5344CB8AC3E}">
        <p14:creationId xmlns:p14="http://schemas.microsoft.com/office/powerpoint/2010/main" val="3498268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this a problem? III</a:t>
            </a:r>
            <a:endParaRPr lang="en-US" dirty="0"/>
          </a:p>
        </p:txBody>
      </p:sp>
      <p:sp>
        <p:nvSpPr>
          <p:cNvPr id="5" name="Content Placeholder 4"/>
          <p:cNvSpPr>
            <a:spLocks noGrp="1"/>
          </p:cNvSpPr>
          <p:nvPr>
            <p:ph idx="1"/>
          </p:nvPr>
        </p:nvSpPr>
        <p:spPr/>
        <p:txBody>
          <a:bodyPr/>
          <a:lstStyle/>
          <a:p>
            <a:r>
              <a:rPr lang="en-US" dirty="0" smtClean="0"/>
              <a:t>34% higher return investment when women are in leadership positions. [</a:t>
            </a:r>
            <a:r>
              <a:rPr lang="en-US" dirty="0"/>
              <a:t>6</a:t>
            </a:r>
            <a:r>
              <a:rPr lang="en-US" dirty="0" smtClean="0"/>
              <a:t>]</a:t>
            </a:r>
          </a:p>
          <a:p>
            <a:r>
              <a:rPr lang="en-US" dirty="0" smtClean="0"/>
              <a:t>40% higher citation for patents with women co-inventors vs. those with men only inventors. [</a:t>
            </a:r>
            <a:r>
              <a:rPr lang="en-US" dirty="0"/>
              <a:t>6</a:t>
            </a:r>
            <a:r>
              <a:rPr lang="en-US" dirty="0" smtClean="0"/>
              <a:t>]</a:t>
            </a:r>
          </a:p>
        </p:txBody>
      </p:sp>
    </p:spTree>
    <p:extLst>
      <p:ext uri="{BB962C8B-B14F-4D97-AF65-F5344CB8AC3E}">
        <p14:creationId xmlns:p14="http://schemas.microsoft.com/office/powerpoint/2010/main" val="30084178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ethical implications? I</a:t>
            </a:r>
            <a:endParaRPr lang="en-US" dirty="0"/>
          </a:p>
        </p:txBody>
      </p:sp>
      <p:sp>
        <p:nvSpPr>
          <p:cNvPr id="3" name="Content Placeholder 2"/>
          <p:cNvSpPr>
            <a:spLocks noGrp="1"/>
          </p:cNvSpPr>
          <p:nvPr>
            <p:ph idx="1"/>
          </p:nvPr>
        </p:nvSpPr>
        <p:spPr/>
        <p:txBody>
          <a:bodyPr/>
          <a:lstStyle/>
          <a:p>
            <a:r>
              <a:rPr lang="en-US" sz="3200" dirty="0" smtClean="0">
                <a:solidFill>
                  <a:srgbClr val="C00000"/>
                </a:solidFill>
              </a:rPr>
              <a:t>Social inequality</a:t>
            </a:r>
          </a:p>
          <a:p>
            <a:r>
              <a:rPr lang="en-US" dirty="0" smtClean="0"/>
              <a:t>STEM fields provide a great number of good jobs, including highly prestigious and well-paid</a:t>
            </a:r>
          </a:p>
          <a:p>
            <a:r>
              <a:rPr lang="en-US" dirty="0" smtClean="0"/>
              <a:t>In the future, a huge shortage is predicted:</a:t>
            </a:r>
          </a:p>
          <a:p>
            <a:r>
              <a:rPr lang="en-US" dirty="0" smtClean="0"/>
              <a:t>E.g., a 2012 report from the President’s Council of Advisors on Science and Technology indicates that training scientists and engineers at current rates will result in a deficit of 1,000,000 workers to meet United States workforce demands over the next decade. [9]</a:t>
            </a:r>
            <a:endParaRPr lang="en-US" dirty="0"/>
          </a:p>
        </p:txBody>
      </p:sp>
    </p:spTree>
    <p:extLst>
      <p:ext uri="{BB962C8B-B14F-4D97-AF65-F5344CB8AC3E}">
        <p14:creationId xmlns:p14="http://schemas.microsoft.com/office/powerpoint/2010/main" val="10334457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pay gap</a:t>
            </a:r>
            <a:endParaRPr lang="en-US" dirty="0"/>
          </a:p>
        </p:txBody>
      </p:sp>
      <p:sp>
        <p:nvSpPr>
          <p:cNvPr id="3" name="Content Placeholder 2"/>
          <p:cNvSpPr>
            <a:spLocks noGrp="1"/>
          </p:cNvSpPr>
          <p:nvPr>
            <p:ph idx="1"/>
          </p:nvPr>
        </p:nvSpPr>
        <p:spPr>
          <a:xfrm>
            <a:off x="838200" y="5634681"/>
            <a:ext cx="10515600" cy="542282"/>
          </a:xfrm>
        </p:spPr>
        <p:txBody>
          <a:bodyPr>
            <a:normAutofit/>
          </a:bodyPr>
          <a:lstStyle/>
          <a:p>
            <a:r>
              <a:rPr lang="en-US" dirty="0" smtClean="0"/>
              <a:t>Germany: &gt; 3,000 euro gap in annual salary in IT field</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411474"/>
            <a:ext cx="7205902" cy="4050214"/>
          </a:xfrm>
          <a:prstGeom prst="rect">
            <a:avLst/>
          </a:prstGeom>
        </p:spPr>
      </p:pic>
    </p:spTree>
    <p:extLst>
      <p:ext uri="{BB962C8B-B14F-4D97-AF65-F5344CB8AC3E}">
        <p14:creationId xmlns:p14="http://schemas.microsoft.com/office/powerpoint/2010/main" val="23191675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the ethical implications? </a:t>
            </a:r>
            <a:r>
              <a:rPr lang="en-US" dirty="0" smtClean="0"/>
              <a:t>II</a:t>
            </a:r>
            <a:endParaRPr lang="en-US" dirty="0"/>
          </a:p>
        </p:txBody>
      </p:sp>
      <p:sp>
        <p:nvSpPr>
          <p:cNvPr id="3" name="Content Placeholder 2"/>
          <p:cNvSpPr>
            <a:spLocks noGrp="1"/>
          </p:cNvSpPr>
          <p:nvPr>
            <p:ph idx="1"/>
          </p:nvPr>
        </p:nvSpPr>
        <p:spPr/>
        <p:txBody>
          <a:bodyPr/>
          <a:lstStyle/>
          <a:p>
            <a:r>
              <a:rPr lang="en-US" dirty="0" smtClean="0"/>
              <a:t>The pay gap and overall low representation of women in higher levels in the hierarchy of many professions may also a consequence of discrimination.</a:t>
            </a:r>
          </a:p>
          <a:p>
            <a:r>
              <a:rPr lang="en-US" dirty="0" smtClean="0"/>
              <a:t>Example:</a:t>
            </a:r>
          </a:p>
          <a:p>
            <a:r>
              <a:rPr lang="en-US" dirty="0" smtClean="0"/>
              <a:t>In one study (2012) the researchers asked 127 faculty members of reputable research-intensive American universities to evaluate an application of a student. All respondents received the same documents, except that student’s name was randomly assigned to be either male or female. [9]</a:t>
            </a:r>
            <a:endParaRPr lang="en-US" dirty="0"/>
          </a:p>
        </p:txBody>
      </p:sp>
    </p:spTree>
    <p:extLst>
      <p:ext uri="{BB962C8B-B14F-4D97-AF65-F5344CB8AC3E}">
        <p14:creationId xmlns:p14="http://schemas.microsoft.com/office/powerpoint/2010/main" val="2512139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1848995" y="381641"/>
            <a:ext cx="8494012" cy="4147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9pPr>
          </a:lstStyle>
          <a:p>
            <a:pPr algn="ctr"/>
            <a:r>
              <a:rPr lang="en-GB" altLang="en-US" sz="1452" b="1">
                <a:latin typeface="Arial" panose="020B0604020202020204" pitchFamily="34" charset="0"/>
              </a:rPr>
              <a:t>Competence, hireability, and mentoring by student gender condition (collapsed across faculty gender). </a:t>
            </a:r>
          </a:p>
        </p:txBody>
      </p:sp>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6401" y="5943505"/>
            <a:ext cx="9107516" cy="943299"/>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94631" y="1144921"/>
            <a:ext cx="7805619" cy="4560958"/>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076" name="Text Box 4"/>
          <p:cNvSpPr txBox="1">
            <a:spLocks noChangeArrowheads="1"/>
          </p:cNvSpPr>
          <p:nvPr/>
        </p:nvSpPr>
        <p:spPr bwMode="auto">
          <a:xfrm>
            <a:off x="2194631" y="5972308"/>
            <a:ext cx="3918652" cy="3096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9pPr>
          </a:lstStyle>
          <a:p>
            <a:r>
              <a:rPr lang="en-GB" altLang="en-US" sz="1089" b="1">
                <a:latin typeface="Arial" panose="020B0604020202020204" pitchFamily="34" charset="0"/>
              </a:rPr>
              <a:t>Corinne A. Moss-Racusin et al. PNAS 2012;109:16474-16479</a:t>
            </a:r>
          </a:p>
        </p:txBody>
      </p:sp>
      <p:sp>
        <p:nvSpPr>
          <p:cNvPr id="3077" name="Text Box 5"/>
          <p:cNvSpPr txBox="1">
            <a:spLocks noChangeArrowheads="1"/>
          </p:cNvSpPr>
          <p:nvPr/>
        </p:nvSpPr>
        <p:spPr bwMode="auto">
          <a:xfrm>
            <a:off x="1621451" y="6613175"/>
            <a:ext cx="4931078" cy="34707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9pPr>
          </a:lstStyle>
          <a:p>
            <a:r>
              <a:rPr lang="en-GB" altLang="en-US" sz="907">
                <a:latin typeface="Arial" panose="020B0604020202020204" pitchFamily="34" charset="0"/>
              </a:rPr>
              <a:t>©2012 by National Academy of Sciences</a:t>
            </a:r>
          </a:p>
        </p:txBody>
      </p:sp>
    </p:spTree>
    <p:extLst>
      <p:ext uri="{BB962C8B-B14F-4D97-AF65-F5344CB8AC3E}">
        <p14:creationId xmlns:p14="http://schemas.microsoft.com/office/powerpoint/2010/main" val="101280368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1848995" y="381641"/>
            <a:ext cx="8494012" cy="4147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9pPr>
          </a:lstStyle>
          <a:p>
            <a:pPr algn="ctr"/>
            <a:r>
              <a:rPr lang="en-GB" altLang="en-US" sz="1452" b="1">
                <a:latin typeface="Arial" panose="020B0604020202020204" pitchFamily="34" charset="0"/>
              </a:rPr>
              <a:t>Salary conferral by student gender condition (collapsed across faculty gender). </a:t>
            </a:r>
          </a:p>
        </p:txBody>
      </p:sp>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6401" y="5943505"/>
            <a:ext cx="9107516" cy="943299"/>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94631" y="1144921"/>
            <a:ext cx="7805619" cy="4560958"/>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076" name="Text Box 4"/>
          <p:cNvSpPr txBox="1">
            <a:spLocks noChangeArrowheads="1"/>
          </p:cNvSpPr>
          <p:nvPr/>
        </p:nvSpPr>
        <p:spPr bwMode="auto">
          <a:xfrm>
            <a:off x="2194631" y="5972308"/>
            <a:ext cx="3918652" cy="3096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9pPr>
          </a:lstStyle>
          <a:p>
            <a:r>
              <a:rPr lang="en-GB" altLang="en-US" sz="1089" b="1">
                <a:latin typeface="Arial" panose="020B0604020202020204" pitchFamily="34" charset="0"/>
              </a:rPr>
              <a:t>Corinne A. Moss-Racusin et al. PNAS 2012;109:16474-16479</a:t>
            </a:r>
          </a:p>
        </p:txBody>
      </p:sp>
      <p:sp>
        <p:nvSpPr>
          <p:cNvPr id="3077" name="Text Box 5"/>
          <p:cNvSpPr txBox="1">
            <a:spLocks noChangeArrowheads="1"/>
          </p:cNvSpPr>
          <p:nvPr/>
        </p:nvSpPr>
        <p:spPr bwMode="auto">
          <a:xfrm>
            <a:off x="1621451" y="6613175"/>
            <a:ext cx="4931078" cy="34707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9pPr>
          </a:lstStyle>
          <a:p>
            <a:r>
              <a:rPr lang="en-GB" altLang="en-US" sz="907">
                <a:latin typeface="Arial" panose="020B0604020202020204" pitchFamily="34" charset="0"/>
              </a:rPr>
              <a:t>©2012 by National Academy of Sciences</a:t>
            </a:r>
          </a:p>
        </p:txBody>
      </p:sp>
    </p:spTree>
    <p:extLst>
      <p:ext uri="{BB962C8B-B14F-4D97-AF65-F5344CB8AC3E}">
        <p14:creationId xmlns:p14="http://schemas.microsoft.com/office/powerpoint/2010/main" val="324806538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the ethical implications? </a:t>
            </a:r>
            <a:r>
              <a:rPr lang="en-US" dirty="0" smtClean="0"/>
              <a:t>III</a:t>
            </a:r>
            <a:endParaRPr lang="en-US" dirty="0"/>
          </a:p>
        </p:txBody>
      </p:sp>
      <p:sp>
        <p:nvSpPr>
          <p:cNvPr id="3" name="Content Placeholder 2"/>
          <p:cNvSpPr>
            <a:spLocks noGrp="1"/>
          </p:cNvSpPr>
          <p:nvPr>
            <p:ph idx="1"/>
          </p:nvPr>
        </p:nvSpPr>
        <p:spPr/>
        <p:txBody>
          <a:bodyPr/>
          <a:lstStyle/>
          <a:p>
            <a:r>
              <a:rPr lang="en-US" dirty="0" smtClean="0"/>
              <a:t>Social inequality:</a:t>
            </a:r>
          </a:p>
          <a:p>
            <a:pPr lvl="1"/>
            <a:r>
              <a:rPr lang="en-US" dirty="0" smtClean="0"/>
              <a:t>Lower wages</a:t>
            </a:r>
          </a:p>
          <a:p>
            <a:pPr lvl="1"/>
            <a:r>
              <a:rPr lang="en-US" dirty="0" smtClean="0"/>
              <a:t>Lower influence in society</a:t>
            </a:r>
          </a:p>
          <a:p>
            <a:r>
              <a:rPr lang="en-US" dirty="0" smtClean="0"/>
              <a:t>Introduction of suffering:</a:t>
            </a:r>
          </a:p>
          <a:p>
            <a:pPr lvl="1"/>
            <a:r>
              <a:rPr lang="en-US" dirty="0" smtClean="0"/>
              <a:t>Hindrances on the way of unlocking potential of women</a:t>
            </a:r>
          </a:p>
          <a:p>
            <a:pPr lvl="1"/>
            <a:r>
              <a:rPr lang="en-US" dirty="0" smtClean="0"/>
              <a:t>Obstacles towards living out plans or dreams of women</a:t>
            </a:r>
          </a:p>
          <a:p>
            <a:pPr lvl="1"/>
            <a:r>
              <a:rPr lang="en-US" dirty="0" smtClean="0"/>
              <a:t>Lower self-esteem</a:t>
            </a:r>
          </a:p>
          <a:p>
            <a:pPr lvl="1"/>
            <a:r>
              <a:rPr lang="en-US" dirty="0" smtClean="0"/>
              <a:t>Increased anxiety</a:t>
            </a:r>
          </a:p>
          <a:p>
            <a:endParaRPr lang="en-US" dirty="0" smtClean="0"/>
          </a:p>
          <a:p>
            <a:endParaRPr lang="en-US" dirty="0" smtClean="0"/>
          </a:p>
          <a:p>
            <a:endParaRPr lang="en-US" dirty="0"/>
          </a:p>
        </p:txBody>
      </p:sp>
    </p:spTree>
    <p:extLst>
      <p:ext uri="{BB962C8B-B14F-4D97-AF65-F5344CB8AC3E}">
        <p14:creationId xmlns:p14="http://schemas.microsoft.com/office/powerpoint/2010/main" val="30321159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reasons which drive women away from computer science (and STEM)?</a:t>
            </a:r>
            <a:endParaRPr lang="en-US" dirty="0"/>
          </a:p>
        </p:txBody>
      </p:sp>
      <p:sp>
        <p:nvSpPr>
          <p:cNvPr id="3" name="Content Placeholder 2"/>
          <p:cNvSpPr>
            <a:spLocks noGrp="1"/>
          </p:cNvSpPr>
          <p:nvPr>
            <p:ph idx="1"/>
          </p:nvPr>
        </p:nvSpPr>
        <p:spPr/>
        <p:txBody>
          <a:bodyPr/>
          <a:lstStyle/>
          <a:p>
            <a:r>
              <a:rPr lang="en-US" dirty="0" smtClean="0"/>
              <a:t>Psychological phenomena like self-fulfilling prophecy and stereotype threat, which could contribute to lesser attractiveness of computing for women, employ </a:t>
            </a:r>
            <a:r>
              <a:rPr lang="en-US" b="1" dirty="0" smtClean="0">
                <a:solidFill>
                  <a:srgbClr val="C00000"/>
                </a:solidFill>
              </a:rPr>
              <a:t>stereotypes</a:t>
            </a:r>
            <a:r>
              <a:rPr lang="en-US" dirty="0" smtClean="0"/>
              <a:t>.</a:t>
            </a:r>
          </a:p>
          <a:p>
            <a:r>
              <a:rPr lang="en-US" dirty="0" smtClean="0"/>
              <a:t>A stereotype is a </a:t>
            </a:r>
            <a:r>
              <a:rPr lang="en-US" dirty="0"/>
              <a:t>widely held but fixed and oversimplified image or idea of a particular type of person or thing</a:t>
            </a:r>
            <a:r>
              <a:rPr lang="en-US" dirty="0" smtClean="0"/>
              <a:t>. [Google Dictionary]</a:t>
            </a:r>
          </a:p>
          <a:p>
            <a:r>
              <a:rPr lang="en-US" dirty="0"/>
              <a:t>People </a:t>
            </a:r>
            <a:r>
              <a:rPr lang="en-US" dirty="0" smtClean="0"/>
              <a:t>use stereotypes as heuristics (i.e. cognitive shortcuts) </a:t>
            </a:r>
            <a:r>
              <a:rPr lang="en-US" dirty="0"/>
              <a:t>when making decisions in social situations</a:t>
            </a:r>
            <a:r>
              <a:rPr lang="en-US" dirty="0" smtClean="0"/>
              <a:t>.</a:t>
            </a:r>
          </a:p>
          <a:p>
            <a:endParaRPr lang="en-US" dirty="0"/>
          </a:p>
        </p:txBody>
      </p:sp>
    </p:spTree>
    <p:extLst>
      <p:ext uri="{BB962C8B-B14F-4D97-AF65-F5344CB8AC3E}">
        <p14:creationId xmlns:p14="http://schemas.microsoft.com/office/powerpoint/2010/main" val="2095552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Stereotypes: may originate from childhood</a:t>
            </a:r>
            <a:endParaRPr lang="en-US"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1511546"/>
            <a:ext cx="5143251" cy="5143251"/>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96000" y="1511545"/>
            <a:ext cx="5143251" cy="5143251"/>
          </a:xfrm>
          <a:prstGeom prst="rect">
            <a:avLst/>
          </a:prstGeom>
        </p:spPr>
      </p:pic>
    </p:spTree>
    <p:extLst>
      <p:ext uri="{BB962C8B-B14F-4D97-AF65-F5344CB8AC3E}">
        <p14:creationId xmlns:p14="http://schemas.microsoft.com/office/powerpoint/2010/main" val="39106015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Stereotypes: may originate from childhood</a:t>
            </a:r>
            <a:endParaRPr lang="en-US" dirty="0"/>
          </a:p>
        </p:txBody>
      </p:sp>
      <p:sp>
        <p:nvSpPr>
          <p:cNvPr id="10" name="Content Placeholder 9"/>
          <p:cNvSpPr>
            <a:spLocks noGrp="1"/>
          </p:cNvSpPr>
          <p:nvPr>
            <p:ph idx="1"/>
          </p:nvPr>
        </p:nvSpPr>
        <p:spPr/>
        <p:txBody>
          <a:bodyPr/>
          <a:lstStyle/>
          <a:p>
            <a:r>
              <a:rPr lang="en-US" dirty="0" smtClean="0"/>
              <a:t>Girls are more expected to stay at home, speaking</a:t>
            </a:r>
            <a:r>
              <a:rPr lang="en-US" baseline="0" dirty="0" smtClean="0"/>
              <a:t> with adults and reading books</a:t>
            </a:r>
            <a:endParaRPr lang="en-US" dirty="0" smtClean="0"/>
          </a:p>
          <a:p>
            <a:r>
              <a:rPr lang="en-US" dirty="0" smtClean="0"/>
              <a:t>Boys are more expected to do outdoor activities, in particular play games in teams </a:t>
            </a:r>
          </a:p>
          <a:p>
            <a:endParaRPr lang="en-US" dirty="0"/>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52" r="9510"/>
          <a:stretch/>
        </p:blipFill>
        <p:spPr>
          <a:xfrm>
            <a:off x="1278466" y="3800400"/>
            <a:ext cx="4114800" cy="2778872"/>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1166" y="3800400"/>
            <a:ext cx="4157133" cy="2768651"/>
          </a:xfrm>
          <a:prstGeom prst="rect">
            <a:avLst/>
          </a:prstGeom>
        </p:spPr>
      </p:pic>
    </p:spTree>
    <p:extLst>
      <p:ext uri="{BB962C8B-B14F-4D97-AF65-F5344CB8AC3E}">
        <p14:creationId xmlns:p14="http://schemas.microsoft.com/office/powerpoint/2010/main" val="1122442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questions</a:t>
            </a:r>
            <a:r>
              <a:rPr lang="ru-RU" dirty="0" smtClean="0"/>
              <a:t> </a:t>
            </a:r>
            <a:r>
              <a:rPr lang="en-US" dirty="0" smtClean="0"/>
              <a:t>I will try to answer:</a:t>
            </a:r>
            <a:endParaRPr lang="en-US" dirty="0"/>
          </a:p>
        </p:txBody>
      </p:sp>
      <p:sp>
        <p:nvSpPr>
          <p:cNvPr id="3" name="Content Placeholder 2"/>
          <p:cNvSpPr>
            <a:spLocks noGrp="1"/>
          </p:cNvSpPr>
          <p:nvPr>
            <p:ph idx="1"/>
          </p:nvPr>
        </p:nvSpPr>
        <p:spPr/>
        <p:txBody>
          <a:bodyPr/>
          <a:lstStyle/>
          <a:p>
            <a:r>
              <a:rPr lang="en-US" dirty="0" smtClean="0"/>
              <a:t>Why many people (including me) view a decreased participation of women in computer science (and STEM – Science, Technology, Engineering and Mathematics in general) as problem? Why it could be regarded as a question of ethics, whether to direct efforts to help this problem or not?</a:t>
            </a:r>
          </a:p>
          <a:p>
            <a:r>
              <a:rPr lang="en-US" dirty="0" smtClean="0"/>
              <a:t>Why there are so few women in IT (STEM)?</a:t>
            </a:r>
          </a:p>
          <a:p>
            <a:r>
              <a:rPr lang="en-US" dirty="0" smtClean="0"/>
              <a:t>What could we increase number of women in computer science?</a:t>
            </a:r>
            <a:endParaRPr lang="en-US" dirty="0"/>
          </a:p>
        </p:txBody>
      </p:sp>
    </p:spTree>
    <p:extLst>
      <p:ext uri="{BB962C8B-B14F-4D97-AF65-F5344CB8AC3E}">
        <p14:creationId xmlns:p14="http://schemas.microsoft.com/office/powerpoint/2010/main" val="644669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10710333" cy="1325563"/>
          </a:xfrm>
        </p:spPr>
        <p:txBody>
          <a:bodyPr/>
          <a:lstStyle/>
          <a:p>
            <a:r>
              <a:rPr lang="en-US" dirty="0" smtClean="0"/>
              <a:t>Girls want to be gorgeous, boys want to be clever</a:t>
            </a:r>
            <a:endParaRPr lang="en-US" dirty="0"/>
          </a:p>
        </p:txBody>
      </p:sp>
      <p:pic>
        <p:nvPicPr>
          <p:cNvPr id="3074" name="Picture 2" descr="http://s3-eu-west-1.amazonaws.com/mcv-assets/3073/5633_harrods-how-to-be-big-imag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86547" y="1409639"/>
            <a:ext cx="7018905" cy="4889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8421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Boy will become a doctor, girl will be a nurse</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21000" y="1690688"/>
            <a:ext cx="6350000" cy="4762500"/>
          </a:xfrm>
          <a:prstGeom prst="rect">
            <a:avLst/>
          </a:prstGeom>
        </p:spPr>
      </p:pic>
    </p:spTree>
    <p:extLst>
      <p:ext uri="{BB962C8B-B14F-4D97-AF65-F5344CB8AC3E}">
        <p14:creationId xmlns:p14="http://schemas.microsoft.com/office/powerpoint/2010/main" val="36050586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Stereotypes against women: interests</a:t>
            </a:r>
            <a:endParaRPr lang="en-US" dirty="0"/>
          </a:p>
        </p:txBody>
      </p:sp>
      <p:sp>
        <p:nvSpPr>
          <p:cNvPr id="3" name="Content Placeholder 2"/>
          <p:cNvSpPr>
            <a:spLocks noGrp="1"/>
          </p:cNvSpPr>
          <p:nvPr>
            <p:ph idx="1"/>
          </p:nvPr>
        </p:nvSpPr>
        <p:spPr/>
        <p:txBody>
          <a:bodyPr>
            <a:normAutofit/>
          </a:bodyPr>
          <a:lstStyle/>
          <a:p>
            <a:r>
              <a:rPr lang="en-US" sz="3200" dirty="0" smtClean="0">
                <a:solidFill>
                  <a:schemeClr val="accent1">
                    <a:lumMod val="75000"/>
                  </a:schemeClr>
                </a:solidFill>
              </a:rPr>
              <a:t>Men prefer working with things, women prefer working with people.</a:t>
            </a:r>
          </a:p>
          <a:p>
            <a:r>
              <a:rPr lang="en-US" dirty="0" smtClean="0"/>
              <a:t>When interests were classified by RIASEC type (Realistic, Investigative, Artistic, Social, Enterprising, Conventional), men showed stronger Realistic and Investigative interests, and women showed stronger Artistic, Social, and Conventional interests.</a:t>
            </a:r>
          </a:p>
          <a:p>
            <a:r>
              <a:rPr lang="en-US" dirty="0" smtClean="0"/>
              <a:t>Sex differences favoring men were also found for more specific measures of engineering, science, and mathematics interests. [10]</a:t>
            </a:r>
            <a:endParaRPr lang="en-US" dirty="0"/>
          </a:p>
        </p:txBody>
      </p:sp>
    </p:spTree>
    <p:extLst>
      <p:ext uri="{BB962C8B-B14F-4D97-AF65-F5344CB8AC3E}">
        <p14:creationId xmlns:p14="http://schemas.microsoft.com/office/powerpoint/2010/main" val="329401734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Stereotypes against women: abilities</a:t>
            </a:r>
            <a:endParaRPr lang="en-US" dirty="0"/>
          </a:p>
        </p:txBody>
      </p:sp>
      <p:sp>
        <p:nvSpPr>
          <p:cNvPr id="3" name="Content Placeholder 2"/>
          <p:cNvSpPr>
            <a:spLocks noGrp="1"/>
          </p:cNvSpPr>
          <p:nvPr>
            <p:ph sz="half" idx="1"/>
          </p:nvPr>
        </p:nvSpPr>
        <p:spPr/>
        <p:txBody>
          <a:bodyPr>
            <a:normAutofit/>
          </a:bodyPr>
          <a:lstStyle/>
          <a:p>
            <a:r>
              <a:rPr lang="en-US" sz="3200" dirty="0" smtClean="0">
                <a:solidFill>
                  <a:schemeClr val="accent1">
                    <a:lumMod val="75000"/>
                  </a:schemeClr>
                </a:solidFill>
              </a:rPr>
              <a:t>Women have less intrinsic aptitude for mathematics, science, programming, etc.</a:t>
            </a:r>
          </a:p>
          <a:p>
            <a:r>
              <a:rPr lang="en-US" dirty="0" smtClean="0"/>
              <a:t>Whereas boys’ successes in math are attributed to ability, girls’ successes are attributed to effort; conversely, boys’ failures in math are attributed to a lack of effort and girls’ failures to a lack of ability. [link]</a:t>
            </a:r>
          </a:p>
        </p:txBody>
      </p:sp>
      <p:sp>
        <p:nvSpPr>
          <p:cNvPr id="6" name="Content Placeholder 5"/>
          <p:cNvSpPr>
            <a:spLocks noGrp="1"/>
          </p:cNvSpPr>
          <p:nvPr>
            <p:ph sz="half" idx="2"/>
          </p:nvPr>
        </p:nvSpPr>
        <p:spPr>
          <a:xfrm>
            <a:off x="6172200" y="4368799"/>
            <a:ext cx="5181600" cy="1808163"/>
          </a:xfrm>
        </p:spPr>
        <p:txBody>
          <a:bodyPr>
            <a:normAutofit/>
          </a:bodyPr>
          <a:lstStyle/>
          <a:p>
            <a:r>
              <a:rPr lang="en-US" sz="3200" dirty="0" smtClean="0">
                <a:solidFill>
                  <a:schemeClr val="accent1">
                    <a:lumMod val="75000"/>
                  </a:schemeClr>
                </a:solidFill>
              </a:rPr>
              <a:t>Women are less competent professionally. </a:t>
            </a:r>
            <a:r>
              <a:rPr lang="en-US" dirty="0" smtClean="0"/>
              <a:t>(E.g., learned from the study about discrimination.)</a:t>
            </a:r>
          </a:p>
          <a:p>
            <a:endParaRPr lang="en-US" dirty="0"/>
          </a:p>
        </p:txBody>
      </p:sp>
      <p:pic>
        <p:nvPicPr>
          <p:cNvPr id="5122" name="Picture 2" descr="https://ksoanesresearch.files.wordpress.com/2013/04/how_it_works.png?w=58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6850" y="1545961"/>
            <a:ext cx="5072300" cy="26103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683147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Stereotypes against women: behavior</a:t>
            </a:r>
            <a:endParaRPr lang="en-US" dirty="0"/>
          </a:p>
        </p:txBody>
      </p:sp>
      <p:sp>
        <p:nvSpPr>
          <p:cNvPr id="5" name="Content Placeholder 4"/>
          <p:cNvSpPr>
            <a:spLocks noGrp="1"/>
          </p:cNvSpPr>
          <p:nvPr>
            <p:ph idx="1"/>
          </p:nvPr>
        </p:nvSpPr>
        <p:spPr/>
        <p:txBody>
          <a:bodyPr>
            <a:normAutofit/>
          </a:bodyPr>
          <a:lstStyle/>
          <a:p>
            <a:r>
              <a:rPr lang="en-US" sz="3200" dirty="0" smtClean="0">
                <a:solidFill>
                  <a:schemeClr val="accent1">
                    <a:lumMod val="75000"/>
                  </a:schemeClr>
                </a:solidFill>
              </a:rPr>
              <a:t>Women should be quiet and obedient.</a:t>
            </a:r>
          </a:p>
          <a:p>
            <a:r>
              <a:rPr lang="en-US" dirty="0" smtClean="0"/>
              <a:t>Teachers are more likely to accept questions from boys while telling girls to wait for their turns. [link]</a:t>
            </a:r>
          </a:p>
        </p:txBody>
      </p:sp>
    </p:spTree>
    <p:extLst>
      <p:ext uri="{BB962C8B-B14F-4D97-AF65-F5344CB8AC3E}">
        <p14:creationId xmlns:p14="http://schemas.microsoft.com/office/powerpoint/2010/main" val="35976863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Stereotypes: how close to the reality? I</a:t>
            </a:r>
            <a:endParaRPr lang="en-US" dirty="0"/>
          </a:p>
        </p:txBody>
      </p:sp>
      <p:sp>
        <p:nvSpPr>
          <p:cNvPr id="3" name="Content Placeholder 2"/>
          <p:cNvSpPr>
            <a:spLocks noGrp="1"/>
          </p:cNvSpPr>
          <p:nvPr>
            <p:ph idx="1"/>
          </p:nvPr>
        </p:nvSpPr>
        <p:spPr/>
        <p:txBody>
          <a:bodyPr/>
          <a:lstStyle/>
          <a:p>
            <a:r>
              <a:rPr lang="en-US" dirty="0" smtClean="0"/>
              <a:t>Biological differences were the most popular explanation for decreased participation of women in science, medicine, etc. before 20</a:t>
            </a:r>
            <a:r>
              <a:rPr lang="en-US" baseline="30000" dirty="0" smtClean="0"/>
              <a:t>th</a:t>
            </a:r>
            <a:r>
              <a:rPr lang="en-US" dirty="0" smtClean="0"/>
              <a:t> century. [link]</a:t>
            </a:r>
          </a:p>
          <a:p>
            <a:r>
              <a:rPr lang="en-US" sz="3200" dirty="0" smtClean="0">
                <a:solidFill>
                  <a:srgbClr val="C00000"/>
                </a:solidFill>
              </a:rPr>
              <a:t>Female and male brains are indeed different.</a:t>
            </a:r>
          </a:p>
          <a:p>
            <a:r>
              <a:rPr lang="en-US" dirty="0" smtClean="0"/>
              <a:t>In particular, in weight</a:t>
            </a:r>
            <a:r>
              <a:rPr lang="ru-RU" dirty="0" smtClean="0"/>
              <a:t> </a:t>
            </a:r>
            <a:r>
              <a:rPr lang="en-US" dirty="0" smtClean="0"/>
              <a:t>number of cells, quantity of grey matter in different areas in brain. [link]</a:t>
            </a:r>
          </a:p>
          <a:p>
            <a:r>
              <a:rPr lang="en-US" sz="3200" dirty="0" smtClean="0">
                <a:solidFill>
                  <a:srgbClr val="C00000"/>
                </a:solidFill>
              </a:rPr>
              <a:t>However, scientists cannot yet say much about how that differences affect intellectual abilities (or preferences).</a:t>
            </a:r>
          </a:p>
          <a:p>
            <a:endParaRPr lang="en-US" dirty="0"/>
          </a:p>
        </p:txBody>
      </p:sp>
    </p:spTree>
    <p:extLst>
      <p:ext uri="{BB962C8B-B14F-4D97-AF65-F5344CB8AC3E}">
        <p14:creationId xmlns:p14="http://schemas.microsoft.com/office/powerpoint/2010/main" val="38390442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Stereotypes: how close to the reality? II</a:t>
            </a:r>
            <a:endParaRPr lang="en-US" dirty="0"/>
          </a:p>
        </p:txBody>
      </p:sp>
      <p:sp>
        <p:nvSpPr>
          <p:cNvPr id="3" name="Content Placeholder 2"/>
          <p:cNvSpPr>
            <a:spLocks noGrp="1"/>
          </p:cNvSpPr>
          <p:nvPr>
            <p:ph idx="1"/>
          </p:nvPr>
        </p:nvSpPr>
        <p:spPr/>
        <p:txBody>
          <a:bodyPr/>
          <a:lstStyle/>
          <a:p>
            <a:r>
              <a:rPr lang="en-US" dirty="0" smtClean="0"/>
              <a:t>Experiments with infants:</a:t>
            </a:r>
          </a:p>
          <a:p>
            <a:r>
              <a:rPr lang="en-US" sz="3200" dirty="0" smtClean="0">
                <a:solidFill>
                  <a:srgbClr val="C00000"/>
                </a:solidFill>
              </a:rPr>
              <a:t>Research didn’t confirm that male infants are more interested in objects, and female infants are more interested in people.</a:t>
            </a:r>
            <a:r>
              <a:rPr lang="en-US" dirty="0" smtClean="0"/>
              <a:t> [link]</a:t>
            </a:r>
          </a:p>
          <a:p>
            <a:r>
              <a:rPr lang="en-US" dirty="0" smtClean="0"/>
              <a:t>Meta-analyses of tests on various abilities:</a:t>
            </a:r>
          </a:p>
          <a:p>
            <a:r>
              <a:rPr lang="en-US" sz="3200" dirty="0" smtClean="0">
                <a:solidFill>
                  <a:srgbClr val="C00000"/>
                </a:solidFill>
              </a:rPr>
              <a:t>No large overall differences in mathematical skills, verbal ability or visuospatial skills found.</a:t>
            </a:r>
            <a:endParaRPr lang="en-US" sz="3200" dirty="0">
              <a:solidFill>
                <a:srgbClr val="C00000"/>
              </a:solidFill>
            </a:endParaRPr>
          </a:p>
          <a:p>
            <a:r>
              <a:rPr lang="en-US" dirty="0" smtClean="0"/>
              <a:t>However, many studies show, that girls score slightly higher in verbal ability and boys in spatial ability tests. [links]</a:t>
            </a:r>
          </a:p>
          <a:p>
            <a:endParaRPr lang="en-US" dirty="0"/>
          </a:p>
        </p:txBody>
      </p:sp>
    </p:spTree>
    <p:extLst>
      <p:ext uri="{BB962C8B-B14F-4D97-AF65-F5344CB8AC3E}">
        <p14:creationId xmlns:p14="http://schemas.microsoft.com/office/powerpoint/2010/main" val="31889500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Stereotypes: how close to the reality? III</a:t>
            </a:r>
            <a:endParaRPr lang="en-US" dirty="0"/>
          </a:p>
        </p:txBody>
      </p:sp>
      <p:sp>
        <p:nvSpPr>
          <p:cNvPr id="3" name="Content Placeholder 2"/>
          <p:cNvSpPr>
            <a:spLocks noGrp="1"/>
          </p:cNvSpPr>
          <p:nvPr>
            <p:ph sz="half" idx="1"/>
          </p:nvPr>
        </p:nvSpPr>
        <p:spPr/>
        <p:txBody>
          <a:bodyPr>
            <a:normAutofit lnSpcReduction="10000"/>
          </a:bodyPr>
          <a:lstStyle/>
          <a:p>
            <a:r>
              <a:rPr lang="en-US" dirty="0" smtClean="0"/>
              <a:t>Some researchers claim that differences in aptitude for certain tasks between sexes has genetic basis. [link]</a:t>
            </a:r>
          </a:p>
          <a:p>
            <a:r>
              <a:rPr lang="en-US" dirty="0" smtClean="0"/>
              <a:t>But there is a good argument against this claim: some studies show, that gender differences in test performance change from country to country and correlate well with such measures of women emancipation as GGI (Gender Gap Index). [link]</a:t>
            </a:r>
            <a:endParaRPr lang="en-US" dirty="0"/>
          </a:p>
        </p:txBody>
      </p:sp>
      <p:pic>
        <p:nvPicPr>
          <p:cNvPr id="5" name="Content Placeholder 4"/>
          <p:cNvPicPr>
            <a:picLocks noGrp="1" noChangeAspect="1"/>
          </p:cNvPicPr>
          <p:nvPr>
            <p:ph sz="half" idx="2"/>
          </p:nvPr>
        </p:nvPicPr>
        <p:blipFill rotWithShape="1">
          <a:blip r:embed="rId3"/>
          <a:srcRect l="34477" t="22982" r="31863" b="29868"/>
          <a:stretch/>
        </p:blipFill>
        <p:spPr>
          <a:xfrm>
            <a:off x="6096000" y="1746465"/>
            <a:ext cx="5723467" cy="4509657"/>
          </a:xfrm>
          <a:prstGeom prst="rect">
            <a:avLst/>
          </a:prstGeom>
        </p:spPr>
      </p:pic>
    </p:spTree>
    <p:extLst>
      <p:ext uri="{BB962C8B-B14F-4D97-AF65-F5344CB8AC3E}">
        <p14:creationId xmlns:p14="http://schemas.microsoft.com/office/powerpoint/2010/main" val="15486996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1848995" y="381641"/>
            <a:ext cx="8494012" cy="4147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9pPr>
          </a:lstStyle>
          <a:p>
            <a:pPr algn="ctr"/>
            <a:r>
              <a:rPr lang="en-GB" altLang="en-US" sz="1452" b="1">
                <a:latin typeface="Arial" panose="020B0604020202020204" pitchFamily="34" charset="0"/>
              </a:rPr>
              <a:t>Presence of females on top 30-ranked IMO teams strongly correlates (r = 0.44, P &lt; 0.05) with measures of gender equity within countries. </a:t>
            </a:r>
          </a:p>
        </p:txBody>
      </p:sp>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6401" y="5943505"/>
            <a:ext cx="9107516" cy="943299"/>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3075"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08584" y="979304"/>
            <a:ext cx="7180594" cy="4893634"/>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076" name="Text Box 4"/>
          <p:cNvSpPr txBox="1">
            <a:spLocks noChangeArrowheads="1"/>
          </p:cNvSpPr>
          <p:nvPr/>
        </p:nvSpPr>
        <p:spPr bwMode="auto">
          <a:xfrm>
            <a:off x="2508584" y="5972308"/>
            <a:ext cx="3918652" cy="3096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9pPr>
          </a:lstStyle>
          <a:p>
            <a:r>
              <a:rPr lang="en-GB" altLang="en-US" sz="1089" b="1">
                <a:latin typeface="Arial" panose="020B0604020202020204" pitchFamily="34" charset="0"/>
              </a:rPr>
              <a:t>Janet S. Hyde, and Janet E. Mertz PNAS 2009;106:8801-8807</a:t>
            </a:r>
          </a:p>
        </p:txBody>
      </p:sp>
      <p:sp>
        <p:nvSpPr>
          <p:cNvPr id="3077" name="Text Box 5"/>
          <p:cNvSpPr txBox="1">
            <a:spLocks noChangeArrowheads="1"/>
          </p:cNvSpPr>
          <p:nvPr/>
        </p:nvSpPr>
        <p:spPr bwMode="auto">
          <a:xfrm>
            <a:off x="1621451" y="6613175"/>
            <a:ext cx="4931078" cy="34707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Lst>
              <a:defRPr sz="2400">
                <a:solidFill>
                  <a:srgbClr val="000000"/>
                </a:solidFill>
                <a:latin typeface="Times New Roman" panose="02020603050405020304" pitchFamily="18" charset="0"/>
                <a:ea typeface="msgothic" charset="0"/>
                <a:cs typeface="msgothic" charset="0"/>
              </a:defRPr>
            </a:lvl9pPr>
          </a:lstStyle>
          <a:p>
            <a:r>
              <a:rPr lang="en-GB" altLang="en-US" sz="907">
                <a:latin typeface="Arial" panose="020B0604020202020204" pitchFamily="34" charset="0"/>
              </a:rPr>
              <a:t>©2009 by National Academy of Sciences</a:t>
            </a:r>
          </a:p>
        </p:txBody>
      </p:sp>
    </p:spTree>
    <p:extLst>
      <p:ext uri="{BB962C8B-B14F-4D97-AF65-F5344CB8AC3E}">
        <p14:creationId xmlns:p14="http://schemas.microsoft.com/office/powerpoint/2010/main" val="3792232520"/>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the reasons which drive women away from computer science (and STEM)?</a:t>
            </a:r>
          </a:p>
        </p:txBody>
      </p:sp>
      <p:sp>
        <p:nvSpPr>
          <p:cNvPr id="3" name="Content Placeholder 2"/>
          <p:cNvSpPr>
            <a:spLocks noGrp="1"/>
          </p:cNvSpPr>
          <p:nvPr>
            <p:ph idx="1"/>
          </p:nvPr>
        </p:nvSpPr>
        <p:spPr/>
        <p:txBody>
          <a:bodyPr/>
          <a:lstStyle/>
          <a:p>
            <a:r>
              <a:rPr lang="en-US" dirty="0" smtClean="0"/>
              <a:t>Lack of interest</a:t>
            </a:r>
          </a:p>
          <a:p>
            <a:r>
              <a:rPr lang="en-US" dirty="0" smtClean="0"/>
              <a:t>Socio-psychological reasons:</a:t>
            </a:r>
          </a:p>
          <a:p>
            <a:pPr marL="685800" lvl="2">
              <a:spcBef>
                <a:spcPts val="1000"/>
              </a:spcBef>
            </a:pPr>
            <a:r>
              <a:rPr lang="en-US" sz="2400" dirty="0"/>
              <a:t>Low perceived ability in </a:t>
            </a:r>
            <a:r>
              <a:rPr lang="en-US" sz="2400" dirty="0" smtClean="0"/>
              <a:t>computing/science/mathematics [link]</a:t>
            </a:r>
          </a:p>
          <a:p>
            <a:pPr marL="685800" lvl="2">
              <a:spcBef>
                <a:spcPts val="1000"/>
              </a:spcBef>
            </a:pPr>
            <a:r>
              <a:rPr lang="en-US" sz="2400" dirty="0" smtClean="0"/>
              <a:t>Low representation of women in these fields [</a:t>
            </a:r>
            <a:r>
              <a:rPr lang="en-US" sz="2400" dirty="0"/>
              <a:t>8</a:t>
            </a:r>
            <a:r>
              <a:rPr lang="en-US" sz="2400" dirty="0" smtClean="0"/>
              <a:t>]</a:t>
            </a:r>
          </a:p>
          <a:p>
            <a:pPr marL="685800" lvl="2">
              <a:spcBef>
                <a:spcPts val="1000"/>
              </a:spcBef>
            </a:pPr>
            <a:r>
              <a:rPr lang="en-US" sz="2400" dirty="0" smtClean="0"/>
              <a:t>Lack of role models</a:t>
            </a:r>
          </a:p>
          <a:p>
            <a:pPr marL="685800" lvl="2">
              <a:spcBef>
                <a:spcPts val="1000"/>
              </a:spcBef>
            </a:pPr>
            <a:r>
              <a:rPr lang="en-US" sz="2400" dirty="0" smtClean="0"/>
              <a:t>Self-fulfilling prophecy</a:t>
            </a:r>
            <a:endParaRPr lang="en-US" sz="2400" dirty="0"/>
          </a:p>
          <a:p>
            <a:pPr marL="685800" lvl="2">
              <a:spcBef>
                <a:spcPts val="1000"/>
              </a:spcBef>
            </a:pPr>
            <a:r>
              <a:rPr lang="en-US" sz="2400" dirty="0" smtClean="0"/>
              <a:t>Stereotype threat</a:t>
            </a:r>
          </a:p>
        </p:txBody>
      </p:sp>
    </p:spTree>
    <p:extLst>
      <p:ext uri="{BB962C8B-B14F-4D97-AF65-F5344CB8AC3E}">
        <p14:creationId xmlns:p14="http://schemas.microsoft.com/office/powerpoint/2010/main" val="21925625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figures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39362" y="1406482"/>
            <a:ext cx="6216771" cy="4548429"/>
          </a:xfrm>
        </p:spPr>
      </p:pic>
      <p:sp>
        <p:nvSpPr>
          <p:cNvPr id="3" name="TextBox 2"/>
          <p:cNvSpPr txBox="1"/>
          <p:nvPr/>
        </p:nvSpPr>
        <p:spPr>
          <a:xfrm>
            <a:off x="4655547" y="5954911"/>
            <a:ext cx="2184400" cy="372534"/>
          </a:xfrm>
          <a:prstGeom prst="rect">
            <a:avLst/>
          </a:prstGeom>
          <a:noFill/>
        </p:spPr>
        <p:txBody>
          <a:bodyPr wrap="square" rtlCol="0">
            <a:spAutoFit/>
          </a:bodyPr>
          <a:lstStyle/>
          <a:p>
            <a:pPr algn="ctr"/>
            <a:r>
              <a:rPr lang="en-US" dirty="0" smtClean="0"/>
              <a:t>(See [1].)</a:t>
            </a:r>
            <a:endParaRPr lang="en-US" dirty="0"/>
          </a:p>
        </p:txBody>
      </p:sp>
    </p:spTree>
    <p:extLst>
      <p:ext uri="{BB962C8B-B14F-4D97-AF65-F5344CB8AC3E}">
        <p14:creationId xmlns:p14="http://schemas.microsoft.com/office/powerpoint/2010/main" val="9750096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Self-fulfilling prophecy</a:t>
            </a:r>
            <a:endParaRPr lang="en-US" dirty="0"/>
          </a:p>
        </p:txBody>
      </p:sp>
      <p:sp>
        <p:nvSpPr>
          <p:cNvPr id="3" name="Content Placeholder 2"/>
          <p:cNvSpPr>
            <a:spLocks noGrp="1"/>
          </p:cNvSpPr>
          <p:nvPr>
            <p:ph idx="1"/>
          </p:nvPr>
        </p:nvSpPr>
        <p:spPr/>
        <p:txBody>
          <a:bodyPr/>
          <a:lstStyle/>
          <a:p>
            <a:r>
              <a:rPr lang="en-US" sz="3200" dirty="0" smtClean="0">
                <a:solidFill>
                  <a:schemeClr val="accent1">
                    <a:lumMod val="75000"/>
                  </a:schemeClr>
                </a:solidFill>
              </a:rPr>
              <a:t>Expectancies people have towards others may lead to a behavior confirming these expectancies.</a:t>
            </a:r>
          </a:p>
          <a:p>
            <a:r>
              <a:rPr lang="en-US" dirty="0" smtClean="0"/>
              <a:t>Classical experiment of Rosenthal &amp; Jacobson (1968):</a:t>
            </a:r>
          </a:p>
          <a:p>
            <a:r>
              <a:rPr lang="en-US" dirty="0" smtClean="0"/>
              <a:t>The researchers gave an IQ test to elementary school children</a:t>
            </a:r>
          </a:p>
          <a:p>
            <a:r>
              <a:rPr lang="en-US" dirty="0" smtClean="0"/>
              <a:t>They gave to the teachers of the school a list of “high-scorers”, which were, however, chosen </a:t>
            </a:r>
            <a:r>
              <a:rPr lang="en-US" b="1" dirty="0" smtClean="0"/>
              <a:t>randomly</a:t>
            </a:r>
            <a:r>
              <a:rPr lang="en-US" dirty="0" smtClean="0"/>
              <a:t>, rather than on the basis of test results</a:t>
            </a:r>
          </a:p>
          <a:p>
            <a:r>
              <a:rPr lang="en-US" dirty="0" smtClean="0"/>
              <a:t>Year after these children really showed significantly better improvement in comparison with “average” children</a:t>
            </a:r>
            <a:endParaRPr lang="en-US" dirty="0"/>
          </a:p>
        </p:txBody>
      </p:sp>
    </p:spTree>
    <p:extLst>
      <p:ext uri="{BB962C8B-B14F-4D97-AF65-F5344CB8AC3E}">
        <p14:creationId xmlns:p14="http://schemas.microsoft.com/office/powerpoint/2010/main" val="2116339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these expectancies are transmitted?</a:t>
            </a:r>
            <a:endParaRPr lang="en-US" dirty="0"/>
          </a:p>
        </p:txBody>
      </p:sp>
      <p:sp>
        <p:nvSpPr>
          <p:cNvPr id="3" name="Content Placeholder 2"/>
          <p:cNvSpPr>
            <a:spLocks noGrp="1"/>
          </p:cNvSpPr>
          <p:nvPr>
            <p:ph idx="1"/>
          </p:nvPr>
        </p:nvSpPr>
        <p:spPr/>
        <p:txBody>
          <a:bodyPr/>
          <a:lstStyle/>
          <a:p>
            <a:r>
              <a:rPr lang="en-US" sz="3200" dirty="0">
                <a:solidFill>
                  <a:schemeClr val="accent1">
                    <a:lumMod val="75000"/>
                  </a:schemeClr>
                </a:solidFill>
              </a:rPr>
              <a:t>P</a:t>
            </a:r>
            <a:r>
              <a:rPr lang="en-US" sz="3200" dirty="0" smtClean="0">
                <a:solidFill>
                  <a:schemeClr val="accent1">
                    <a:lumMod val="75000"/>
                  </a:schemeClr>
                </a:solidFill>
              </a:rPr>
              <a:t>eople can subconsciously behave in a way to trigger the behavior they expect from the other person.</a:t>
            </a:r>
          </a:p>
          <a:p>
            <a:r>
              <a:rPr lang="en-US" dirty="0" smtClean="0"/>
              <a:t>If you think I’m talkative, you may behave in a way that encourages me to speak more.</a:t>
            </a:r>
          </a:p>
          <a:p>
            <a:r>
              <a:rPr lang="en-US" dirty="0" smtClean="0"/>
              <a:t>If students think their teacher is mean, they may act in a way to cause him/her to be mean.</a:t>
            </a:r>
          </a:p>
          <a:p>
            <a:r>
              <a:rPr lang="en-US" dirty="0" smtClean="0"/>
              <a:t>If parents of a girl think she is reluctant to use computer, they may act in a way to cause her feeling reluctance when facing computer.</a:t>
            </a:r>
          </a:p>
          <a:p>
            <a:endParaRPr lang="en-US" dirty="0"/>
          </a:p>
        </p:txBody>
      </p:sp>
    </p:spTree>
    <p:extLst>
      <p:ext uri="{BB962C8B-B14F-4D97-AF65-F5344CB8AC3E}">
        <p14:creationId xmlns:p14="http://schemas.microsoft.com/office/powerpoint/2010/main" val="37855113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which ways teachers treat girls differently?</a:t>
            </a:r>
            <a:endParaRPr lang="en-US" dirty="0"/>
          </a:p>
        </p:txBody>
      </p:sp>
      <p:sp>
        <p:nvSpPr>
          <p:cNvPr id="3" name="Content Placeholder 2"/>
          <p:cNvSpPr>
            <a:spLocks noGrp="1"/>
          </p:cNvSpPr>
          <p:nvPr>
            <p:ph idx="1"/>
          </p:nvPr>
        </p:nvSpPr>
        <p:spPr/>
        <p:txBody>
          <a:bodyPr/>
          <a:lstStyle/>
          <a:p>
            <a:r>
              <a:rPr lang="en-US" dirty="0"/>
              <a:t> Teachers often give boys more opportunity to figure out the solution to a problem by themselves while telling the girls to follow the rules</a:t>
            </a:r>
            <a:r>
              <a:rPr lang="en-US" dirty="0" smtClean="0"/>
              <a:t>. [link]</a:t>
            </a:r>
            <a:endParaRPr lang="ru-RU" dirty="0" smtClean="0"/>
          </a:p>
          <a:p>
            <a:r>
              <a:rPr lang="en-US" dirty="0" smtClean="0"/>
              <a:t>Teachers address boys more questions and comment more on their work.</a:t>
            </a:r>
          </a:p>
        </p:txBody>
      </p:sp>
    </p:spTree>
    <p:extLst>
      <p:ext uri="{BB962C8B-B14F-4D97-AF65-F5344CB8AC3E}">
        <p14:creationId xmlns:p14="http://schemas.microsoft.com/office/powerpoint/2010/main" val="38997734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Stereotype threat</a:t>
            </a:r>
            <a:endParaRPr lang="en-US" dirty="0"/>
          </a:p>
        </p:txBody>
      </p:sp>
      <p:sp>
        <p:nvSpPr>
          <p:cNvPr id="3" name="Content Placeholder 2"/>
          <p:cNvSpPr>
            <a:spLocks noGrp="1"/>
          </p:cNvSpPr>
          <p:nvPr>
            <p:ph idx="1"/>
          </p:nvPr>
        </p:nvSpPr>
        <p:spPr/>
        <p:txBody>
          <a:bodyPr>
            <a:normAutofit lnSpcReduction="10000"/>
          </a:bodyPr>
          <a:lstStyle/>
          <a:p>
            <a:r>
              <a:rPr lang="en-US" dirty="0"/>
              <a:t>Stereotype threat is a situational predicament in which people are or feel themselves to be at risk of confirming negative stereotypes about their social group</a:t>
            </a:r>
            <a:r>
              <a:rPr lang="en-US" dirty="0" smtClean="0"/>
              <a:t>. [Wikipedia]</a:t>
            </a:r>
          </a:p>
          <a:p>
            <a:r>
              <a:rPr lang="en-US" dirty="0" smtClean="0"/>
              <a:t>Example:</a:t>
            </a:r>
          </a:p>
          <a:p>
            <a:r>
              <a:rPr lang="en-US" dirty="0" smtClean="0"/>
              <a:t>In </a:t>
            </a:r>
            <a:r>
              <a:rPr lang="en-US" dirty="0"/>
              <a:t>a study of </a:t>
            </a:r>
            <a:r>
              <a:rPr lang="en-US" dirty="0" err="1"/>
              <a:t>Ilan</a:t>
            </a:r>
            <a:r>
              <a:rPr lang="en-US" dirty="0"/>
              <a:t> Dar-Nimrod and </a:t>
            </a:r>
            <a:r>
              <a:rPr lang="en-US" dirty="0" smtClean="0"/>
              <a:t>Steven Heine, a group of women were given a GRE-like test; a verbal reasoning section contained a manipulation in a form of reading comprehension essay, one of four kinds: claiming that 1) no differences between sexes in math performance found; 2) there is a difference; 3) there is a difference and it has genetic basis; 4) there is a difference and it has experiential basis. The performance in math section was measured.</a:t>
            </a:r>
            <a:endParaRPr lang="en-US" dirty="0"/>
          </a:p>
        </p:txBody>
      </p:sp>
    </p:spTree>
    <p:extLst>
      <p:ext uri="{BB962C8B-B14F-4D97-AF65-F5344CB8AC3E}">
        <p14:creationId xmlns:p14="http://schemas.microsoft.com/office/powerpoint/2010/main" val="22249291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rotWithShape="1">
          <a:blip r:embed="rId3"/>
          <a:srcRect l="28329" t="25368" r="23513" b="20540"/>
          <a:stretch/>
        </p:blipFill>
        <p:spPr>
          <a:xfrm>
            <a:off x="2006600" y="1295323"/>
            <a:ext cx="8178800" cy="5167515"/>
          </a:xfrm>
          <a:prstGeom prst="rect">
            <a:avLst/>
          </a:prstGeom>
        </p:spPr>
      </p:pic>
    </p:spTree>
    <p:extLst>
      <p:ext uri="{BB962C8B-B14F-4D97-AF65-F5344CB8AC3E}">
        <p14:creationId xmlns:p14="http://schemas.microsoft.com/office/powerpoint/2010/main" val="3849299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could be the solutions?</a:t>
            </a:r>
            <a:endParaRPr lang="en-US" dirty="0"/>
          </a:p>
        </p:txBody>
      </p:sp>
      <p:sp>
        <p:nvSpPr>
          <p:cNvPr id="3" name="Content Placeholder 2"/>
          <p:cNvSpPr>
            <a:spLocks noGrp="1"/>
          </p:cNvSpPr>
          <p:nvPr>
            <p:ph idx="1"/>
          </p:nvPr>
        </p:nvSpPr>
        <p:spPr/>
        <p:txBody>
          <a:bodyPr/>
          <a:lstStyle/>
          <a:p>
            <a:r>
              <a:rPr lang="en-US" dirty="0" smtClean="0"/>
              <a:t>Teaching about stereotype threat has shown to increase the performance of women. [link]</a:t>
            </a:r>
          </a:p>
          <a:p>
            <a:r>
              <a:rPr lang="en-US" dirty="0" smtClean="0"/>
              <a:t>There are many examples of successful single sex schools (classes). [link]</a:t>
            </a:r>
          </a:p>
          <a:p>
            <a:r>
              <a:rPr lang="en-US" dirty="0" smtClean="0"/>
              <a:t>Redesigning introductory computing courses in a way that they are more accessible to newcomers. Separating students into groups with accordance to their previous experience with computing. [link]</a:t>
            </a:r>
          </a:p>
          <a:p>
            <a:r>
              <a:rPr lang="en-US" dirty="0" smtClean="0"/>
              <a:t>Organizing workshops for young women to teach them to code (e.g., Rails Girls) in a calm, non-pressuring atmosphere. [link]</a:t>
            </a:r>
          </a:p>
        </p:txBody>
      </p:sp>
    </p:spTree>
    <p:extLst>
      <p:ext uri="{BB962C8B-B14F-4D97-AF65-F5344CB8AC3E}">
        <p14:creationId xmlns:p14="http://schemas.microsoft.com/office/powerpoint/2010/main" val="36800852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75731"/>
            <a:ext cx="10515600" cy="1325563"/>
          </a:xfrm>
        </p:spPr>
        <p:txBody>
          <a:bodyPr/>
          <a:lstStyle/>
          <a:p>
            <a:r>
              <a:rPr lang="en-US" dirty="0" smtClean="0"/>
              <a:t>Thank you for your attention!</a:t>
            </a:r>
            <a:br>
              <a:rPr lang="en-US" dirty="0" smtClean="0"/>
            </a:br>
            <a:r>
              <a:rPr lang="en-US" dirty="0" smtClean="0"/>
              <a:t>You are welcome to ask questions.</a:t>
            </a:r>
            <a:endParaRPr lang="en-US" dirty="0"/>
          </a:p>
        </p:txBody>
      </p:sp>
    </p:spTree>
    <p:extLst>
      <p:ext uri="{BB962C8B-B14F-4D97-AF65-F5344CB8AC3E}">
        <p14:creationId xmlns:p14="http://schemas.microsoft.com/office/powerpoint/2010/main" val="2829282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TUM Figures</a:t>
            </a:r>
            <a:endParaRPr lang="en-US" dirty="0"/>
          </a:p>
        </p:txBody>
      </p:sp>
      <p:sp>
        <p:nvSpPr>
          <p:cNvPr id="3" name="Content Placeholder 2"/>
          <p:cNvSpPr>
            <a:spLocks noGrp="1"/>
          </p:cNvSpPr>
          <p:nvPr>
            <p:ph idx="1"/>
          </p:nvPr>
        </p:nvSpPr>
        <p:spPr>
          <a:xfrm>
            <a:off x="838200" y="1825625"/>
            <a:ext cx="4727028" cy="4351338"/>
          </a:xfrm>
        </p:spPr>
        <p:txBody>
          <a:bodyPr/>
          <a:lstStyle/>
          <a:p>
            <a:r>
              <a:rPr lang="en-US" dirty="0" smtClean="0"/>
              <a:t>33% of students,</a:t>
            </a:r>
          </a:p>
          <a:p>
            <a:r>
              <a:rPr lang="en-US" dirty="0" smtClean="0"/>
              <a:t>39% of PhD students,</a:t>
            </a:r>
          </a:p>
          <a:p>
            <a:r>
              <a:rPr lang="en-US" dirty="0" smtClean="0"/>
              <a:t>33% of scientists,</a:t>
            </a:r>
          </a:p>
          <a:p>
            <a:r>
              <a:rPr lang="en-US" dirty="0" smtClean="0"/>
              <a:t>14% of professors are female. [2]</a:t>
            </a:r>
            <a:endParaRPr lang="en-US" dirty="0"/>
          </a:p>
        </p:txBody>
      </p:sp>
      <p:pic>
        <p:nvPicPr>
          <p:cNvPr id="4" name="Picture 3"/>
          <p:cNvPicPr>
            <a:picLocks noChangeAspect="1"/>
          </p:cNvPicPr>
          <p:nvPr/>
        </p:nvPicPr>
        <p:blipFill rotWithShape="1">
          <a:blip r:embed="rId3"/>
          <a:srcRect l="25827" t="33819" r="36414" b="17723"/>
          <a:stretch/>
        </p:blipFill>
        <p:spPr>
          <a:xfrm>
            <a:off x="5599386" y="1455382"/>
            <a:ext cx="5754414" cy="4154022"/>
          </a:xfrm>
          <a:prstGeom prst="rect">
            <a:avLst/>
          </a:prstGeom>
        </p:spPr>
      </p:pic>
      <p:sp>
        <p:nvSpPr>
          <p:cNvPr id="6" name="TextBox 5"/>
          <p:cNvSpPr txBox="1"/>
          <p:nvPr/>
        </p:nvSpPr>
        <p:spPr>
          <a:xfrm>
            <a:off x="7325126" y="5609404"/>
            <a:ext cx="2302933" cy="369332"/>
          </a:xfrm>
          <a:prstGeom prst="rect">
            <a:avLst/>
          </a:prstGeom>
          <a:noFill/>
        </p:spPr>
        <p:txBody>
          <a:bodyPr wrap="square" rtlCol="0">
            <a:spAutoFit/>
          </a:bodyPr>
          <a:lstStyle/>
          <a:p>
            <a:pPr algn="ctr"/>
            <a:r>
              <a:rPr lang="en-US" dirty="0" smtClean="0"/>
              <a:t>Taken from [3].</a:t>
            </a:r>
            <a:endParaRPr lang="en-US" dirty="0"/>
          </a:p>
        </p:txBody>
      </p:sp>
    </p:spTree>
    <p:extLst>
      <p:ext uri="{BB962C8B-B14F-4D97-AF65-F5344CB8AC3E}">
        <p14:creationId xmlns:p14="http://schemas.microsoft.com/office/powerpoint/2010/main" val="5389494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TUM Figures: by major overall [2]</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10043912"/>
              </p:ext>
            </p:extLst>
          </p:nvPr>
        </p:nvGraphicFramePr>
        <p:xfrm>
          <a:off x="838200" y="1825625"/>
          <a:ext cx="10292256" cy="4744125"/>
        </p:xfrm>
        <a:graphic>
          <a:graphicData uri="http://schemas.openxmlformats.org/drawingml/2006/table">
            <a:tbl>
              <a:tblPr firstRow="1">
                <a:tableStyleId>{69CF1AB2-1976-4502-BF36-3FF5EA218861}</a:tableStyleId>
              </a:tblPr>
              <a:tblGrid>
                <a:gridCol w="3938752"/>
                <a:gridCol w="1207376"/>
                <a:gridCol w="3916417"/>
                <a:gridCol w="1229711"/>
              </a:tblGrid>
              <a:tr h="453126">
                <a:tc>
                  <a:txBody>
                    <a:bodyPr/>
                    <a:lstStyle/>
                    <a:p>
                      <a:pPr algn="l" fontAlgn="ctr"/>
                      <a:r>
                        <a:rPr lang="en-US" sz="1800" u="none" strike="noStrike" dirty="0">
                          <a:effectLst/>
                        </a:rPr>
                        <a:t>Students by Department</a:t>
                      </a:r>
                      <a:endParaRPr lang="en-US" sz="1800" b="1" i="0" u="none" strike="noStrike" dirty="0">
                        <a:solidFill>
                          <a:srgbClr val="333333"/>
                        </a:solidFill>
                        <a:effectLst/>
                        <a:latin typeface="Calibri" panose="020F0502020204030204" pitchFamily="34" charset="0"/>
                      </a:endParaRPr>
                    </a:p>
                  </a:txBody>
                  <a:tcPr anchor="ctr"/>
                </a:tc>
                <a:tc>
                  <a:txBody>
                    <a:bodyPr/>
                    <a:lstStyle/>
                    <a:p>
                      <a:pPr algn="r" fontAlgn="ctr"/>
                      <a:r>
                        <a:rPr lang="en-US" sz="1800" u="none" strike="noStrike" dirty="0">
                          <a:effectLst/>
                        </a:rPr>
                        <a:t>% of females</a:t>
                      </a:r>
                      <a:endParaRPr lang="en-US" sz="1800" b="1" i="0" u="none" strike="noStrike" dirty="0">
                        <a:solidFill>
                          <a:srgbClr val="333333"/>
                        </a:solidFill>
                        <a:effectLst/>
                        <a:latin typeface="Calibri" panose="020F0502020204030204" pitchFamily="34" charset="0"/>
                      </a:endParaRPr>
                    </a:p>
                  </a:txBody>
                  <a:tcPr anchor="ctr"/>
                </a:tc>
                <a:tc>
                  <a:txBody>
                    <a:bodyPr/>
                    <a:lstStyle/>
                    <a:p>
                      <a:pPr algn="l" fontAlgn="ctr"/>
                      <a:r>
                        <a:rPr lang="en-US" sz="1800" u="none" strike="noStrike" dirty="0">
                          <a:effectLst/>
                        </a:rPr>
                        <a:t>Students by Department</a:t>
                      </a:r>
                      <a:endParaRPr lang="en-US" sz="1800" b="1" i="0" u="none" strike="noStrike" dirty="0">
                        <a:solidFill>
                          <a:srgbClr val="333333"/>
                        </a:solidFill>
                        <a:effectLst/>
                        <a:latin typeface="Calibri" panose="020F0502020204030204" pitchFamily="34" charset="0"/>
                      </a:endParaRPr>
                    </a:p>
                  </a:txBody>
                  <a:tcPr anchor="ctr"/>
                </a:tc>
                <a:tc>
                  <a:txBody>
                    <a:bodyPr/>
                    <a:lstStyle/>
                    <a:p>
                      <a:pPr algn="r" fontAlgn="ctr"/>
                      <a:r>
                        <a:rPr lang="en-US" sz="1800" u="none" strike="noStrike" dirty="0">
                          <a:effectLst/>
                        </a:rPr>
                        <a:t>% of females</a:t>
                      </a:r>
                      <a:endParaRPr lang="en-US" sz="1800" b="1" i="0" u="none" strike="noStrike" dirty="0">
                        <a:solidFill>
                          <a:srgbClr val="333333"/>
                        </a:solidFill>
                        <a:effectLst/>
                        <a:latin typeface="Calibri" panose="020F0502020204030204" pitchFamily="34" charset="0"/>
                      </a:endParaRPr>
                    </a:p>
                  </a:txBody>
                  <a:tcPr anchor="ctr"/>
                </a:tc>
              </a:tr>
              <a:tr h="533089">
                <a:tc>
                  <a:txBody>
                    <a:bodyPr/>
                    <a:lstStyle/>
                    <a:p>
                      <a:pPr algn="l" fontAlgn="t"/>
                      <a:r>
                        <a:rPr lang="en-US" sz="1800" u="none" strike="noStrike" dirty="0">
                          <a:effectLst/>
                        </a:rPr>
                        <a:t>Architecture</a:t>
                      </a:r>
                      <a:endParaRPr lang="en-US" sz="1800" b="0" i="0" u="none" strike="noStrike" dirty="0">
                        <a:solidFill>
                          <a:srgbClr val="333333"/>
                        </a:solidFill>
                        <a:effectLst/>
                        <a:latin typeface="Calibri" panose="020F0502020204030204" pitchFamily="34" charset="0"/>
                      </a:endParaRPr>
                    </a:p>
                  </a:txBody>
                  <a:tcPr/>
                </a:tc>
                <a:tc>
                  <a:txBody>
                    <a:bodyPr/>
                    <a:lstStyle/>
                    <a:p>
                      <a:pPr algn="r" fontAlgn="b"/>
                      <a:r>
                        <a:rPr lang="en-US" sz="1800" u="none" strike="noStrike" dirty="0">
                          <a:effectLst/>
                        </a:rPr>
                        <a:t>56%</a:t>
                      </a:r>
                      <a:endParaRPr lang="en-US" sz="1800" b="0" i="0" u="none" strike="noStrike" dirty="0">
                        <a:solidFill>
                          <a:srgbClr val="000000"/>
                        </a:solidFill>
                        <a:effectLst/>
                        <a:latin typeface="Calibri" panose="020F0502020204030204" pitchFamily="34" charset="0"/>
                      </a:endParaRPr>
                    </a:p>
                  </a:txBody>
                  <a:tcPr anchor="b"/>
                </a:tc>
                <a:tc>
                  <a:txBody>
                    <a:bodyPr/>
                    <a:lstStyle/>
                    <a:p>
                      <a:pPr algn="l" fontAlgn="t"/>
                      <a:r>
                        <a:rPr lang="en-US" sz="1800" u="none" strike="noStrike">
                          <a:effectLst/>
                        </a:rPr>
                        <a:t>Munich School of Engineering (MSE)</a:t>
                      </a:r>
                      <a:endParaRPr lang="en-US" sz="1800" b="0" i="0" u="none" strike="noStrike">
                        <a:solidFill>
                          <a:srgbClr val="333333"/>
                        </a:solidFill>
                        <a:effectLst/>
                        <a:latin typeface="Calibri" panose="020F0502020204030204" pitchFamily="34" charset="0"/>
                      </a:endParaRPr>
                    </a:p>
                  </a:txBody>
                  <a:tcPr/>
                </a:tc>
                <a:tc>
                  <a:txBody>
                    <a:bodyPr/>
                    <a:lstStyle/>
                    <a:p>
                      <a:pPr algn="r" fontAlgn="b"/>
                      <a:r>
                        <a:rPr lang="en-US" sz="1800" u="none" strike="noStrike" dirty="0">
                          <a:effectLst/>
                        </a:rPr>
                        <a:t>31%</a:t>
                      </a:r>
                      <a:endParaRPr lang="en-US" sz="1800" b="0" i="0" u="none" strike="noStrike" dirty="0">
                        <a:solidFill>
                          <a:srgbClr val="000000"/>
                        </a:solidFill>
                        <a:effectLst/>
                        <a:latin typeface="Calibri" panose="020F0502020204030204" pitchFamily="34" charset="0"/>
                      </a:endParaRPr>
                    </a:p>
                  </a:txBody>
                  <a:tcPr anchor="b"/>
                </a:tc>
              </a:tr>
              <a:tr h="159927">
                <a:tc>
                  <a:txBody>
                    <a:bodyPr/>
                    <a:lstStyle/>
                    <a:p>
                      <a:pPr algn="l" fontAlgn="t"/>
                      <a:r>
                        <a:rPr lang="en-US" sz="1800" u="none" strike="noStrike">
                          <a:effectLst/>
                        </a:rPr>
                        <a:t>Chemistry</a:t>
                      </a:r>
                      <a:endParaRPr lang="en-US" sz="1800" b="0" i="0" u="none" strike="noStrike">
                        <a:solidFill>
                          <a:srgbClr val="333333"/>
                        </a:solidFill>
                        <a:effectLst/>
                        <a:latin typeface="Calibri" panose="020F0502020204030204" pitchFamily="34" charset="0"/>
                      </a:endParaRPr>
                    </a:p>
                  </a:txBody>
                  <a:tcPr/>
                </a:tc>
                <a:tc>
                  <a:txBody>
                    <a:bodyPr/>
                    <a:lstStyle/>
                    <a:p>
                      <a:pPr algn="r" fontAlgn="b"/>
                      <a:r>
                        <a:rPr lang="en-US" sz="1800" u="none" strike="noStrike">
                          <a:effectLst/>
                        </a:rPr>
                        <a:t>41%</a:t>
                      </a:r>
                      <a:endParaRPr lang="en-US" sz="1800" b="0" i="0" u="none" strike="noStrike">
                        <a:solidFill>
                          <a:srgbClr val="000000"/>
                        </a:solidFill>
                        <a:effectLst/>
                        <a:latin typeface="Calibri" panose="020F0502020204030204" pitchFamily="34" charset="0"/>
                      </a:endParaRPr>
                    </a:p>
                  </a:txBody>
                  <a:tcPr anchor="b"/>
                </a:tc>
                <a:tc>
                  <a:txBody>
                    <a:bodyPr/>
                    <a:lstStyle/>
                    <a:p>
                      <a:pPr algn="l" fontAlgn="t"/>
                      <a:r>
                        <a:rPr lang="en-US" sz="1800" u="none" strike="noStrike" dirty="0">
                          <a:effectLst/>
                        </a:rPr>
                        <a:t>Physics</a:t>
                      </a:r>
                      <a:endParaRPr lang="en-US" sz="1800" b="0" i="0" u="none" strike="noStrike" dirty="0">
                        <a:solidFill>
                          <a:srgbClr val="333333"/>
                        </a:solidFill>
                        <a:effectLst/>
                        <a:latin typeface="Calibri" panose="020F0502020204030204" pitchFamily="34" charset="0"/>
                      </a:endParaRPr>
                    </a:p>
                  </a:txBody>
                  <a:tcPr>
                    <a:solidFill>
                      <a:schemeClr val="accent2">
                        <a:lumMod val="60000"/>
                        <a:lumOff val="40000"/>
                      </a:schemeClr>
                    </a:solidFill>
                  </a:tcPr>
                </a:tc>
                <a:tc>
                  <a:txBody>
                    <a:bodyPr/>
                    <a:lstStyle/>
                    <a:p>
                      <a:pPr algn="r" fontAlgn="b"/>
                      <a:r>
                        <a:rPr lang="en-US" sz="1800" u="none" strike="noStrike" dirty="0">
                          <a:effectLst/>
                        </a:rPr>
                        <a:t>18%</a:t>
                      </a:r>
                      <a:endParaRPr lang="en-US" sz="1800" b="0" i="0" u="none" strike="noStrike" dirty="0">
                        <a:solidFill>
                          <a:srgbClr val="000000"/>
                        </a:solidFill>
                        <a:effectLst/>
                        <a:latin typeface="Calibri" panose="020F0502020204030204" pitchFamily="34" charset="0"/>
                      </a:endParaRPr>
                    </a:p>
                  </a:txBody>
                  <a:tcPr anchor="b">
                    <a:solidFill>
                      <a:schemeClr val="accent2">
                        <a:lumMod val="60000"/>
                        <a:lumOff val="40000"/>
                      </a:schemeClr>
                    </a:solidFill>
                  </a:tcPr>
                </a:tc>
              </a:tr>
              <a:tr h="799633">
                <a:tc>
                  <a:txBody>
                    <a:bodyPr/>
                    <a:lstStyle/>
                    <a:p>
                      <a:pPr algn="l" fontAlgn="t"/>
                      <a:r>
                        <a:rPr lang="en-US" sz="1800" u="none" strike="noStrike">
                          <a:effectLst/>
                        </a:rPr>
                        <a:t>Civil, Geo and Environmental Engineering</a:t>
                      </a:r>
                      <a:endParaRPr lang="en-US" sz="1800" b="0" i="0" u="none" strike="noStrike">
                        <a:solidFill>
                          <a:srgbClr val="333333"/>
                        </a:solidFill>
                        <a:effectLst/>
                        <a:latin typeface="Calibri" panose="020F0502020204030204" pitchFamily="34" charset="0"/>
                      </a:endParaRPr>
                    </a:p>
                  </a:txBody>
                  <a:tcPr/>
                </a:tc>
                <a:tc>
                  <a:txBody>
                    <a:bodyPr/>
                    <a:lstStyle/>
                    <a:p>
                      <a:pPr algn="r" fontAlgn="b"/>
                      <a:r>
                        <a:rPr lang="en-US" sz="1800" u="none" strike="noStrike">
                          <a:effectLst/>
                        </a:rPr>
                        <a:t>34%</a:t>
                      </a:r>
                      <a:endParaRPr lang="en-US" sz="1800" b="0" i="0" u="none" strike="noStrike">
                        <a:solidFill>
                          <a:srgbClr val="000000"/>
                        </a:solidFill>
                        <a:effectLst/>
                        <a:latin typeface="Calibri" panose="020F0502020204030204" pitchFamily="34" charset="0"/>
                      </a:endParaRPr>
                    </a:p>
                  </a:txBody>
                  <a:tcPr anchor="b"/>
                </a:tc>
                <a:tc>
                  <a:txBody>
                    <a:bodyPr/>
                    <a:lstStyle/>
                    <a:p>
                      <a:pPr algn="l" fontAlgn="t"/>
                      <a:r>
                        <a:rPr lang="en-US" sz="1800" u="none" strike="noStrike">
                          <a:effectLst/>
                        </a:rPr>
                        <a:t>Sport and Health Sciences</a:t>
                      </a:r>
                      <a:endParaRPr lang="en-US" sz="1800" b="0" i="0" u="none" strike="noStrike">
                        <a:solidFill>
                          <a:srgbClr val="333333"/>
                        </a:solidFill>
                        <a:effectLst/>
                        <a:latin typeface="Calibri" panose="020F0502020204030204" pitchFamily="34" charset="0"/>
                      </a:endParaRPr>
                    </a:p>
                  </a:txBody>
                  <a:tcPr/>
                </a:tc>
                <a:tc>
                  <a:txBody>
                    <a:bodyPr/>
                    <a:lstStyle/>
                    <a:p>
                      <a:pPr algn="r" fontAlgn="b"/>
                      <a:r>
                        <a:rPr lang="en-US" sz="1800" u="none" strike="noStrike">
                          <a:effectLst/>
                        </a:rPr>
                        <a:t>53%</a:t>
                      </a:r>
                      <a:endParaRPr lang="en-US" sz="1800" b="0" i="0" u="none" strike="noStrike">
                        <a:solidFill>
                          <a:srgbClr val="000000"/>
                        </a:solidFill>
                        <a:effectLst/>
                        <a:latin typeface="Calibri" panose="020F0502020204030204" pitchFamily="34" charset="0"/>
                      </a:endParaRPr>
                    </a:p>
                  </a:txBody>
                  <a:tcPr anchor="b"/>
                </a:tc>
              </a:tr>
              <a:tr h="799633">
                <a:tc>
                  <a:txBody>
                    <a:bodyPr/>
                    <a:lstStyle/>
                    <a:p>
                      <a:pPr algn="l" fontAlgn="t"/>
                      <a:r>
                        <a:rPr lang="en-US" sz="1800" u="none" strike="noStrike" dirty="0">
                          <a:effectLst/>
                        </a:rPr>
                        <a:t>Electrical, Electronic and Computer Engineering</a:t>
                      </a:r>
                      <a:endParaRPr lang="en-US" sz="1800" b="0" i="0" u="none" strike="noStrike" dirty="0">
                        <a:solidFill>
                          <a:srgbClr val="333333"/>
                        </a:solidFill>
                        <a:effectLst/>
                        <a:latin typeface="Calibri" panose="020F0502020204030204" pitchFamily="34" charset="0"/>
                      </a:endParaRPr>
                    </a:p>
                  </a:txBody>
                  <a:tcPr>
                    <a:solidFill>
                      <a:schemeClr val="accent2">
                        <a:lumMod val="60000"/>
                        <a:lumOff val="40000"/>
                      </a:schemeClr>
                    </a:solidFill>
                  </a:tcPr>
                </a:tc>
                <a:tc>
                  <a:txBody>
                    <a:bodyPr/>
                    <a:lstStyle/>
                    <a:p>
                      <a:pPr algn="r" fontAlgn="b"/>
                      <a:r>
                        <a:rPr lang="en-US" sz="1800" u="none" strike="noStrike">
                          <a:effectLst/>
                        </a:rPr>
                        <a:t>14%</a:t>
                      </a:r>
                      <a:endParaRPr lang="en-US" sz="1800" b="0" i="0" u="none" strike="noStrike">
                        <a:solidFill>
                          <a:srgbClr val="000000"/>
                        </a:solidFill>
                        <a:effectLst/>
                        <a:latin typeface="Calibri" panose="020F0502020204030204" pitchFamily="34" charset="0"/>
                      </a:endParaRPr>
                    </a:p>
                  </a:txBody>
                  <a:tcPr anchor="b">
                    <a:solidFill>
                      <a:schemeClr val="accent2">
                        <a:lumMod val="60000"/>
                        <a:lumOff val="40000"/>
                      </a:schemeClr>
                    </a:solidFill>
                  </a:tcPr>
                </a:tc>
                <a:tc>
                  <a:txBody>
                    <a:bodyPr/>
                    <a:lstStyle/>
                    <a:p>
                      <a:pPr algn="l" fontAlgn="t"/>
                      <a:r>
                        <a:rPr lang="en-US" sz="1800" u="none" strike="noStrike" dirty="0">
                          <a:effectLst/>
                        </a:rPr>
                        <a:t>TUM School of Education</a:t>
                      </a:r>
                      <a:endParaRPr lang="en-US" sz="1800" b="0" i="0" u="none" strike="noStrike" dirty="0">
                        <a:solidFill>
                          <a:srgbClr val="333333"/>
                        </a:solidFill>
                        <a:effectLst/>
                        <a:latin typeface="Calibri" panose="020F0502020204030204" pitchFamily="34" charset="0"/>
                      </a:endParaRPr>
                    </a:p>
                  </a:txBody>
                  <a:tcPr/>
                </a:tc>
                <a:tc>
                  <a:txBody>
                    <a:bodyPr/>
                    <a:lstStyle/>
                    <a:p>
                      <a:pPr algn="r" fontAlgn="b"/>
                      <a:r>
                        <a:rPr lang="en-US" sz="1800" u="none" strike="noStrike">
                          <a:effectLst/>
                        </a:rPr>
                        <a:t>63%</a:t>
                      </a:r>
                      <a:endParaRPr lang="en-US" sz="1800" b="0" i="0" u="none" strike="noStrike">
                        <a:solidFill>
                          <a:srgbClr val="000000"/>
                        </a:solidFill>
                        <a:effectLst/>
                        <a:latin typeface="Calibri" panose="020F0502020204030204" pitchFamily="34" charset="0"/>
                      </a:endParaRPr>
                    </a:p>
                  </a:txBody>
                  <a:tcPr anchor="b"/>
                </a:tc>
              </a:tr>
              <a:tr h="666361">
                <a:tc>
                  <a:txBody>
                    <a:bodyPr/>
                    <a:lstStyle/>
                    <a:p>
                      <a:pPr algn="l" fontAlgn="t"/>
                      <a:r>
                        <a:rPr lang="en-US" sz="1800" u="none" strike="noStrike" dirty="0">
                          <a:effectLst/>
                        </a:rPr>
                        <a:t>Informatics</a:t>
                      </a:r>
                      <a:endParaRPr lang="en-US" sz="1800" b="0" i="0" u="none" strike="noStrike" dirty="0">
                        <a:solidFill>
                          <a:srgbClr val="333333"/>
                        </a:solidFill>
                        <a:effectLst/>
                        <a:latin typeface="Calibri" panose="020F0502020204030204" pitchFamily="34" charset="0"/>
                      </a:endParaRPr>
                    </a:p>
                  </a:txBody>
                  <a:tcPr>
                    <a:solidFill>
                      <a:schemeClr val="accent2">
                        <a:lumMod val="60000"/>
                        <a:lumOff val="40000"/>
                      </a:schemeClr>
                    </a:solidFill>
                  </a:tcPr>
                </a:tc>
                <a:tc>
                  <a:txBody>
                    <a:bodyPr/>
                    <a:lstStyle/>
                    <a:p>
                      <a:pPr algn="r" fontAlgn="b"/>
                      <a:r>
                        <a:rPr lang="en-US" sz="1800" u="none" strike="noStrike" dirty="0">
                          <a:effectLst/>
                        </a:rPr>
                        <a:t>16%</a:t>
                      </a:r>
                      <a:endParaRPr lang="en-US" sz="1800" b="0" i="0" u="none" strike="noStrike" dirty="0">
                        <a:solidFill>
                          <a:srgbClr val="000000"/>
                        </a:solidFill>
                        <a:effectLst/>
                        <a:latin typeface="Calibri" panose="020F0502020204030204" pitchFamily="34" charset="0"/>
                      </a:endParaRPr>
                    </a:p>
                  </a:txBody>
                  <a:tcPr anchor="b">
                    <a:solidFill>
                      <a:schemeClr val="accent2">
                        <a:lumMod val="60000"/>
                        <a:lumOff val="40000"/>
                      </a:schemeClr>
                    </a:solidFill>
                  </a:tcPr>
                </a:tc>
                <a:tc>
                  <a:txBody>
                    <a:bodyPr/>
                    <a:lstStyle/>
                    <a:p>
                      <a:pPr algn="l" fontAlgn="t"/>
                      <a:r>
                        <a:rPr lang="en-US" sz="1800" u="none" strike="noStrike">
                          <a:effectLst/>
                        </a:rPr>
                        <a:t>TUM School of Life Sciences Weihenstephan</a:t>
                      </a:r>
                      <a:endParaRPr lang="en-US" sz="1800" b="0" i="0" u="none" strike="noStrike">
                        <a:solidFill>
                          <a:srgbClr val="333333"/>
                        </a:solidFill>
                        <a:effectLst/>
                        <a:latin typeface="Calibri" panose="020F0502020204030204" pitchFamily="34" charset="0"/>
                      </a:endParaRPr>
                    </a:p>
                  </a:txBody>
                  <a:tcPr/>
                </a:tc>
                <a:tc>
                  <a:txBody>
                    <a:bodyPr/>
                    <a:lstStyle/>
                    <a:p>
                      <a:pPr algn="r" fontAlgn="b"/>
                      <a:r>
                        <a:rPr lang="en-US" sz="1800" u="none" strike="noStrike">
                          <a:effectLst/>
                        </a:rPr>
                        <a:t>53%</a:t>
                      </a:r>
                      <a:endParaRPr lang="en-US" sz="1800" b="0" i="0" u="none" strike="noStrike">
                        <a:solidFill>
                          <a:srgbClr val="000000"/>
                        </a:solidFill>
                        <a:effectLst/>
                        <a:latin typeface="Calibri" panose="020F0502020204030204" pitchFamily="34" charset="0"/>
                      </a:endParaRPr>
                    </a:p>
                  </a:txBody>
                  <a:tcPr anchor="b"/>
                </a:tc>
              </a:tr>
              <a:tr h="533089">
                <a:tc>
                  <a:txBody>
                    <a:bodyPr/>
                    <a:lstStyle/>
                    <a:p>
                      <a:pPr algn="l" fontAlgn="t"/>
                      <a:r>
                        <a:rPr lang="en-US" sz="1800" u="none" strike="noStrike">
                          <a:effectLst/>
                        </a:rPr>
                        <a:t>Mathematics</a:t>
                      </a:r>
                      <a:endParaRPr lang="en-US" sz="1800" b="0" i="0" u="none" strike="noStrike">
                        <a:solidFill>
                          <a:srgbClr val="333333"/>
                        </a:solidFill>
                        <a:effectLst/>
                        <a:latin typeface="Calibri" panose="020F0502020204030204" pitchFamily="34" charset="0"/>
                      </a:endParaRPr>
                    </a:p>
                  </a:txBody>
                  <a:tcPr/>
                </a:tc>
                <a:tc>
                  <a:txBody>
                    <a:bodyPr/>
                    <a:lstStyle/>
                    <a:p>
                      <a:pPr algn="r" fontAlgn="b"/>
                      <a:r>
                        <a:rPr lang="en-US" sz="1800" u="none" strike="noStrike" dirty="0">
                          <a:effectLst/>
                        </a:rPr>
                        <a:t>30%</a:t>
                      </a:r>
                      <a:endParaRPr lang="en-US" sz="1800" b="0" i="0" u="none" strike="noStrike" dirty="0">
                        <a:solidFill>
                          <a:srgbClr val="000000"/>
                        </a:solidFill>
                        <a:effectLst/>
                        <a:latin typeface="Calibri" panose="020F0502020204030204" pitchFamily="34" charset="0"/>
                      </a:endParaRPr>
                    </a:p>
                  </a:txBody>
                  <a:tcPr anchor="b"/>
                </a:tc>
                <a:tc>
                  <a:txBody>
                    <a:bodyPr/>
                    <a:lstStyle/>
                    <a:p>
                      <a:pPr algn="l" fontAlgn="t"/>
                      <a:r>
                        <a:rPr lang="en-US" sz="1800" u="none" strike="noStrike" dirty="0">
                          <a:effectLst/>
                        </a:rPr>
                        <a:t>TUM School of Management</a:t>
                      </a:r>
                      <a:endParaRPr lang="en-US" sz="1800" b="0" i="0" u="none" strike="noStrike" dirty="0">
                        <a:solidFill>
                          <a:srgbClr val="333333"/>
                        </a:solidFill>
                        <a:effectLst/>
                        <a:latin typeface="Calibri" panose="020F0502020204030204" pitchFamily="34" charset="0"/>
                      </a:endParaRPr>
                    </a:p>
                  </a:txBody>
                  <a:tcPr/>
                </a:tc>
                <a:tc>
                  <a:txBody>
                    <a:bodyPr/>
                    <a:lstStyle/>
                    <a:p>
                      <a:pPr algn="r" fontAlgn="b"/>
                      <a:r>
                        <a:rPr lang="en-US" sz="1800" u="none" strike="noStrike">
                          <a:effectLst/>
                        </a:rPr>
                        <a:t>33%</a:t>
                      </a:r>
                      <a:endParaRPr lang="en-US" sz="1800" b="0" i="0" u="none" strike="noStrike">
                        <a:solidFill>
                          <a:srgbClr val="000000"/>
                        </a:solidFill>
                        <a:effectLst/>
                        <a:latin typeface="Calibri" panose="020F0502020204030204" pitchFamily="34" charset="0"/>
                      </a:endParaRPr>
                    </a:p>
                  </a:txBody>
                  <a:tcPr anchor="b"/>
                </a:tc>
              </a:tr>
              <a:tr h="406480">
                <a:tc>
                  <a:txBody>
                    <a:bodyPr/>
                    <a:lstStyle/>
                    <a:p>
                      <a:pPr algn="l" fontAlgn="t"/>
                      <a:r>
                        <a:rPr lang="en-US" sz="1800" u="none" strike="noStrike" dirty="0">
                          <a:effectLst/>
                        </a:rPr>
                        <a:t>Mechanical Engineering</a:t>
                      </a:r>
                      <a:endParaRPr lang="en-US" sz="1800" b="0" i="0" u="none" strike="noStrike" dirty="0">
                        <a:solidFill>
                          <a:srgbClr val="333333"/>
                        </a:solidFill>
                        <a:effectLst/>
                        <a:latin typeface="Calibri" panose="020F0502020204030204" pitchFamily="34" charset="0"/>
                      </a:endParaRPr>
                    </a:p>
                  </a:txBody>
                  <a:tcPr>
                    <a:solidFill>
                      <a:schemeClr val="accent2">
                        <a:lumMod val="60000"/>
                        <a:lumOff val="40000"/>
                      </a:schemeClr>
                    </a:solidFill>
                  </a:tcPr>
                </a:tc>
                <a:tc>
                  <a:txBody>
                    <a:bodyPr/>
                    <a:lstStyle/>
                    <a:p>
                      <a:pPr algn="r" fontAlgn="b"/>
                      <a:r>
                        <a:rPr lang="en-US" sz="1800" u="none" strike="noStrike" dirty="0">
                          <a:effectLst/>
                        </a:rPr>
                        <a:t>14%</a:t>
                      </a:r>
                      <a:endParaRPr lang="en-US" sz="1800" b="0" i="0" u="none" strike="noStrike" dirty="0">
                        <a:solidFill>
                          <a:srgbClr val="000000"/>
                        </a:solidFill>
                        <a:effectLst/>
                        <a:latin typeface="Calibri" panose="020F0502020204030204" pitchFamily="34" charset="0"/>
                      </a:endParaRPr>
                    </a:p>
                  </a:txBody>
                  <a:tcPr anchor="b">
                    <a:solidFill>
                      <a:schemeClr val="accent2">
                        <a:lumMod val="60000"/>
                        <a:lumOff val="40000"/>
                      </a:schemeClr>
                    </a:solidFill>
                  </a:tcPr>
                </a:tc>
                <a:tc>
                  <a:txBody>
                    <a:bodyPr/>
                    <a:lstStyle/>
                    <a:p>
                      <a:pPr algn="l" fontAlgn="t"/>
                      <a:r>
                        <a:rPr lang="en-US" sz="1800" u="none" strike="noStrike">
                          <a:effectLst/>
                        </a:rPr>
                        <a:t>TUM School of Medicine</a:t>
                      </a:r>
                      <a:endParaRPr lang="en-US" sz="1800" b="0" i="0" u="none" strike="noStrike">
                        <a:solidFill>
                          <a:srgbClr val="333333"/>
                        </a:solidFill>
                        <a:effectLst/>
                        <a:latin typeface="Calibri" panose="020F0502020204030204" pitchFamily="34" charset="0"/>
                      </a:endParaRPr>
                    </a:p>
                  </a:txBody>
                  <a:tcPr/>
                </a:tc>
                <a:tc>
                  <a:txBody>
                    <a:bodyPr/>
                    <a:lstStyle/>
                    <a:p>
                      <a:pPr algn="r" fontAlgn="b"/>
                      <a:r>
                        <a:rPr lang="en-US" sz="1800" u="none" strike="noStrike" dirty="0">
                          <a:effectLst/>
                        </a:rPr>
                        <a:t>62%</a:t>
                      </a:r>
                      <a:endParaRPr lang="en-US" sz="1800" b="0" i="0" u="none" strike="noStrike" dirty="0">
                        <a:solidFill>
                          <a:srgbClr val="000000"/>
                        </a:solidFill>
                        <a:effectLst/>
                        <a:latin typeface="Calibri" panose="020F0502020204030204" pitchFamily="34" charset="0"/>
                      </a:endParaRPr>
                    </a:p>
                  </a:txBody>
                  <a:tcPr anchor="b"/>
                </a:tc>
              </a:tr>
            </a:tbl>
          </a:graphicData>
        </a:graphic>
      </p:graphicFrame>
    </p:spTree>
    <p:extLst>
      <p:ext uri="{BB962C8B-B14F-4D97-AF65-F5344CB8AC3E}">
        <p14:creationId xmlns:p14="http://schemas.microsoft.com/office/powerpoint/2010/main" val="7565841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TUM Figures: PhD by major [2]</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814829497"/>
              </p:ext>
            </p:extLst>
          </p:nvPr>
        </p:nvGraphicFramePr>
        <p:xfrm>
          <a:off x="838200" y="1690688"/>
          <a:ext cx="10308021" cy="4347941"/>
        </p:xfrm>
        <a:graphic>
          <a:graphicData uri="http://schemas.openxmlformats.org/drawingml/2006/table">
            <a:tbl>
              <a:tblPr firstRow="1">
                <a:tableStyleId>{69CF1AB2-1976-4502-BF36-3FF5EA218861}</a:tableStyleId>
              </a:tblPr>
              <a:tblGrid>
                <a:gridCol w="4080641"/>
                <a:gridCol w="1177159"/>
                <a:gridCol w="3883572"/>
                <a:gridCol w="1166649"/>
              </a:tblGrid>
              <a:tr h="332689">
                <a:tc>
                  <a:txBody>
                    <a:bodyPr/>
                    <a:lstStyle/>
                    <a:p>
                      <a:pPr algn="l" fontAlgn="t"/>
                      <a:r>
                        <a:rPr lang="en-US" sz="1800" u="none" strike="noStrike" dirty="0">
                          <a:effectLst/>
                        </a:rPr>
                        <a:t>Department</a:t>
                      </a:r>
                      <a:endParaRPr lang="en-US" sz="1800" b="1" i="0" u="none" strike="noStrike" dirty="0">
                        <a:solidFill>
                          <a:srgbClr val="333333"/>
                        </a:solidFill>
                        <a:effectLst/>
                        <a:latin typeface="Inherit"/>
                      </a:endParaRPr>
                    </a:p>
                  </a:txBody>
                  <a:tcPr/>
                </a:tc>
                <a:tc>
                  <a:txBody>
                    <a:bodyPr/>
                    <a:lstStyle/>
                    <a:p>
                      <a:pPr algn="r" fontAlgn="b"/>
                      <a:r>
                        <a:rPr lang="en-US" sz="1800" u="none" strike="noStrike">
                          <a:effectLst/>
                        </a:rPr>
                        <a:t>% of female</a:t>
                      </a:r>
                      <a:endParaRPr lang="en-US" sz="1800" b="0" i="0" u="none" strike="noStrike">
                        <a:solidFill>
                          <a:srgbClr val="000000"/>
                        </a:solidFill>
                        <a:effectLst/>
                        <a:latin typeface="Calibri" panose="020F0502020204030204" pitchFamily="34" charset="0"/>
                      </a:endParaRPr>
                    </a:p>
                  </a:txBody>
                  <a:tcPr anchor="b"/>
                </a:tc>
                <a:tc>
                  <a:txBody>
                    <a:bodyPr/>
                    <a:lstStyle/>
                    <a:p>
                      <a:pPr algn="l" fontAlgn="t"/>
                      <a:r>
                        <a:rPr lang="en-US" sz="1800" u="none" strike="noStrike">
                          <a:effectLst/>
                        </a:rPr>
                        <a:t>Department</a:t>
                      </a:r>
                      <a:endParaRPr lang="en-US" sz="1800" b="1" i="0" u="none" strike="noStrike">
                        <a:solidFill>
                          <a:srgbClr val="333333"/>
                        </a:solidFill>
                        <a:effectLst/>
                        <a:latin typeface="Inherit"/>
                      </a:endParaRPr>
                    </a:p>
                  </a:txBody>
                  <a:tcPr/>
                </a:tc>
                <a:tc>
                  <a:txBody>
                    <a:bodyPr/>
                    <a:lstStyle/>
                    <a:p>
                      <a:pPr algn="r" fontAlgn="b"/>
                      <a:r>
                        <a:rPr lang="en-US" sz="1800" u="none" strike="noStrike" dirty="0">
                          <a:effectLst/>
                        </a:rPr>
                        <a:t>% of female</a:t>
                      </a:r>
                      <a:endParaRPr lang="en-US" sz="1800" b="0" i="0" u="none" strike="noStrike" dirty="0">
                        <a:solidFill>
                          <a:srgbClr val="000000"/>
                        </a:solidFill>
                        <a:effectLst/>
                        <a:latin typeface="Calibri" panose="020F0502020204030204" pitchFamily="34" charset="0"/>
                      </a:endParaRPr>
                    </a:p>
                  </a:txBody>
                  <a:tcPr anchor="b"/>
                </a:tc>
              </a:tr>
              <a:tr h="332689">
                <a:tc>
                  <a:txBody>
                    <a:bodyPr/>
                    <a:lstStyle/>
                    <a:p>
                      <a:pPr algn="l" fontAlgn="t"/>
                      <a:r>
                        <a:rPr lang="en-US" sz="1800" u="none" strike="noStrike">
                          <a:effectLst/>
                        </a:rPr>
                        <a:t>Architecture</a:t>
                      </a:r>
                      <a:endParaRPr lang="en-US" sz="1800" b="0" i="0" u="none" strike="noStrike">
                        <a:solidFill>
                          <a:srgbClr val="333333"/>
                        </a:solidFill>
                        <a:effectLst/>
                        <a:latin typeface="Inherit"/>
                      </a:endParaRPr>
                    </a:p>
                  </a:txBody>
                  <a:tcPr/>
                </a:tc>
                <a:tc>
                  <a:txBody>
                    <a:bodyPr/>
                    <a:lstStyle/>
                    <a:p>
                      <a:pPr algn="r" fontAlgn="b"/>
                      <a:r>
                        <a:rPr lang="en-US" sz="1800" u="none" strike="noStrike">
                          <a:effectLst/>
                        </a:rPr>
                        <a:t>50%</a:t>
                      </a:r>
                      <a:endParaRPr lang="en-US" sz="1800" b="0" i="0" u="none" strike="noStrike">
                        <a:solidFill>
                          <a:srgbClr val="000000"/>
                        </a:solidFill>
                        <a:effectLst/>
                        <a:latin typeface="Calibri" panose="020F0502020204030204" pitchFamily="34" charset="0"/>
                      </a:endParaRPr>
                    </a:p>
                  </a:txBody>
                  <a:tcPr anchor="b"/>
                </a:tc>
                <a:tc>
                  <a:txBody>
                    <a:bodyPr/>
                    <a:lstStyle/>
                    <a:p>
                      <a:pPr algn="l" fontAlgn="b"/>
                      <a:endParaRPr lang="en-US" sz="1800" b="0" i="0" u="none" strike="noStrike">
                        <a:solidFill>
                          <a:srgbClr val="000000"/>
                        </a:solidFill>
                        <a:effectLst/>
                        <a:latin typeface="Calibri" panose="020F0502020204030204" pitchFamily="34" charset="0"/>
                      </a:endParaRPr>
                    </a:p>
                  </a:txBody>
                  <a:tcPr anchor="b"/>
                </a:tc>
                <a:tc>
                  <a:txBody>
                    <a:bodyPr/>
                    <a:lstStyle/>
                    <a:p>
                      <a:pPr algn="r" fontAlgn="b"/>
                      <a:endParaRPr lang="en-US" sz="1800" b="0" i="0" u="none" strike="noStrike">
                        <a:solidFill>
                          <a:srgbClr val="000000"/>
                        </a:solidFill>
                        <a:effectLst/>
                        <a:latin typeface="Calibri" panose="020F0502020204030204" pitchFamily="34" charset="0"/>
                      </a:endParaRPr>
                    </a:p>
                  </a:txBody>
                  <a:tcPr anchor="b"/>
                </a:tc>
              </a:tr>
              <a:tr h="332689">
                <a:tc>
                  <a:txBody>
                    <a:bodyPr/>
                    <a:lstStyle/>
                    <a:p>
                      <a:pPr algn="l" fontAlgn="t"/>
                      <a:r>
                        <a:rPr lang="en-US" sz="1800" u="none" strike="noStrike">
                          <a:effectLst/>
                        </a:rPr>
                        <a:t>Chemistry</a:t>
                      </a:r>
                      <a:endParaRPr lang="en-US" sz="1800" b="0" i="0" u="none" strike="noStrike">
                        <a:solidFill>
                          <a:srgbClr val="333333"/>
                        </a:solidFill>
                        <a:effectLst/>
                        <a:latin typeface="Inherit"/>
                      </a:endParaRPr>
                    </a:p>
                  </a:txBody>
                  <a:tcPr/>
                </a:tc>
                <a:tc>
                  <a:txBody>
                    <a:bodyPr/>
                    <a:lstStyle/>
                    <a:p>
                      <a:pPr algn="r" fontAlgn="b"/>
                      <a:r>
                        <a:rPr lang="en-US" sz="1800" u="none" strike="noStrike">
                          <a:effectLst/>
                        </a:rPr>
                        <a:t>39%</a:t>
                      </a:r>
                      <a:endParaRPr lang="en-US" sz="1800" b="0" i="0" u="none" strike="noStrike">
                        <a:solidFill>
                          <a:srgbClr val="000000"/>
                        </a:solidFill>
                        <a:effectLst/>
                        <a:latin typeface="Calibri" panose="020F0502020204030204" pitchFamily="34" charset="0"/>
                      </a:endParaRPr>
                    </a:p>
                  </a:txBody>
                  <a:tcPr anchor="b"/>
                </a:tc>
                <a:tc>
                  <a:txBody>
                    <a:bodyPr/>
                    <a:lstStyle/>
                    <a:p>
                      <a:pPr algn="l" fontAlgn="t"/>
                      <a:r>
                        <a:rPr lang="en-US" sz="1800" u="none" strike="noStrike">
                          <a:effectLst/>
                        </a:rPr>
                        <a:t>Physics</a:t>
                      </a:r>
                      <a:endParaRPr lang="en-US" sz="1800" b="0" i="0" u="none" strike="noStrike">
                        <a:solidFill>
                          <a:srgbClr val="333333"/>
                        </a:solidFill>
                        <a:effectLst/>
                        <a:latin typeface="Inherit"/>
                      </a:endParaRPr>
                    </a:p>
                  </a:txBody>
                  <a:tcPr/>
                </a:tc>
                <a:tc>
                  <a:txBody>
                    <a:bodyPr/>
                    <a:lstStyle/>
                    <a:p>
                      <a:pPr algn="r" fontAlgn="b"/>
                      <a:r>
                        <a:rPr lang="en-US" sz="1800" u="none" strike="noStrike">
                          <a:effectLst/>
                        </a:rPr>
                        <a:t>18%</a:t>
                      </a:r>
                      <a:endParaRPr lang="en-US" sz="1800" b="0" i="0" u="none" strike="noStrike">
                        <a:solidFill>
                          <a:srgbClr val="000000"/>
                        </a:solidFill>
                        <a:effectLst/>
                        <a:latin typeface="Calibri" panose="020F0502020204030204" pitchFamily="34" charset="0"/>
                      </a:endParaRPr>
                    </a:p>
                  </a:txBody>
                  <a:tcPr anchor="b"/>
                </a:tc>
              </a:tr>
              <a:tr h="582205">
                <a:tc>
                  <a:txBody>
                    <a:bodyPr/>
                    <a:lstStyle/>
                    <a:p>
                      <a:pPr algn="l" fontAlgn="t"/>
                      <a:r>
                        <a:rPr lang="en-US" sz="1800" u="none" strike="noStrike">
                          <a:effectLst/>
                        </a:rPr>
                        <a:t>Civil, Geo and Environmental Engineering</a:t>
                      </a:r>
                      <a:endParaRPr lang="en-US" sz="1800" b="0" i="0" u="none" strike="noStrike">
                        <a:solidFill>
                          <a:srgbClr val="333333"/>
                        </a:solidFill>
                        <a:effectLst/>
                        <a:latin typeface="Inherit"/>
                      </a:endParaRPr>
                    </a:p>
                  </a:txBody>
                  <a:tcPr/>
                </a:tc>
                <a:tc>
                  <a:txBody>
                    <a:bodyPr/>
                    <a:lstStyle/>
                    <a:p>
                      <a:pPr algn="r" fontAlgn="b"/>
                      <a:r>
                        <a:rPr lang="en-US" sz="1800" u="none" strike="noStrike" dirty="0">
                          <a:effectLst/>
                        </a:rPr>
                        <a:t>22%</a:t>
                      </a:r>
                      <a:endParaRPr lang="en-US" sz="1800" b="0" i="0" u="none" strike="noStrike" dirty="0">
                        <a:solidFill>
                          <a:srgbClr val="000000"/>
                        </a:solidFill>
                        <a:effectLst/>
                        <a:latin typeface="Calibri" panose="020F0502020204030204" pitchFamily="34" charset="0"/>
                      </a:endParaRPr>
                    </a:p>
                  </a:txBody>
                  <a:tcPr anchor="b"/>
                </a:tc>
                <a:tc>
                  <a:txBody>
                    <a:bodyPr/>
                    <a:lstStyle/>
                    <a:p>
                      <a:pPr algn="l" fontAlgn="t"/>
                      <a:r>
                        <a:rPr lang="en-US" sz="1800" u="none" strike="noStrike">
                          <a:effectLst/>
                        </a:rPr>
                        <a:t>Sport and Health Sciences</a:t>
                      </a:r>
                      <a:endParaRPr lang="en-US" sz="1800" b="0" i="0" u="none" strike="noStrike">
                        <a:solidFill>
                          <a:srgbClr val="333333"/>
                        </a:solidFill>
                        <a:effectLst/>
                        <a:latin typeface="Inherit"/>
                      </a:endParaRPr>
                    </a:p>
                  </a:txBody>
                  <a:tcPr/>
                </a:tc>
                <a:tc>
                  <a:txBody>
                    <a:bodyPr/>
                    <a:lstStyle/>
                    <a:p>
                      <a:pPr algn="r" fontAlgn="b"/>
                      <a:r>
                        <a:rPr lang="en-US" sz="1800" u="none" strike="noStrike">
                          <a:effectLst/>
                        </a:rPr>
                        <a:t>54%</a:t>
                      </a:r>
                      <a:endParaRPr lang="en-US" sz="1800" b="0" i="0" u="none" strike="noStrike">
                        <a:solidFill>
                          <a:srgbClr val="000000"/>
                        </a:solidFill>
                        <a:effectLst/>
                        <a:latin typeface="Calibri" panose="020F0502020204030204" pitchFamily="34" charset="0"/>
                      </a:endParaRPr>
                    </a:p>
                  </a:txBody>
                  <a:tcPr anchor="b"/>
                </a:tc>
              </a:tr>
              <a:tr h="769852">
                <a:tc>
                  <a:txBody>
                    <a:bodyPr/>
                    <a:lstStyle/>
                    <a:p>
                      <a:pPr algn="l" fontAlgn="t"/>
                      <a:r>
                        <a:rPr lang="en-US" sz="1800" u="none" strike="noStrike" dirty="0">
                          <a:effectLst/>
                        </a:rPr>
                        <a:t>Electrical, Electronic and Computer Engineering</a:t>
                      </a:r>
                      <a:endParaRPr lang="en-US" sz="1800" b="0" i="0" u="none" strike="noStrike" dirty="0">
                        <a:solidFill>
                          <a:srgbClr val="333333"/>
                        </a:solidFill>
                        <a:effectLst/>
                        <a:latin typeface="Inherit"/>
                      </a:endParaRPr>
                    </a:p>
                  </a:txBody>
                  <a:tcPr>
                    <a:solidFill>
                      <a:schemeClr val="accent2">
                        <a:lumMod val="60000"/>
                        <a:lumOff val="40000"/>
                      </a:schemeClr>
                    </a:solidFill>
                  </a:tcPr>
                </a:tc>
                <a:tc>
                  <a:txBody>
                    <a:bodyPr/>
                    <a:lstStyle/>
                    <a:p>
                      <a:pPr algn="r" fontAlgn="b"/>
                      <a:r>
                        <a:rPr lang="en-US" sz="1800" u="none" strike="noStrike" dirty="0">
                          <a:effectLst/>
                        </a:rPr>
                        <a:t>9%</a:t>
                      </a:r>
                      <a:endParaRPr lang="en-US" sz="1800" b="0" i="0" u="none" strike="noStrike" dirty="0">
                        <a:solidFill>
                          <a:srgbClr val="000000"/>
                        </a:solidFill>
                        <a:effectLst/>
                        <a:latin typeface="Calibri" panose="020F0502020204030204" pitchFamily="34" charset="0"/>
                      </a:endParaRPr>
                    </a:p>
                  </a:txBody>
                  <a:tcPr anchor="b">
                    <a:solidFill>
                      <a:schemeClr val="accent2">
                        <a:lumMod val="60000"/>
                        <a:lumOff val="40000"/>
                      </a:schemeClr>
                    </a:solidFill>
                  </a:tcPr>
                </a:tc>
                <a:tc>
                  <a:txBody>
                    <a:bodyPr/>
                    <a:lstStyle/>
                    <a:p>
                      <a:pPr algn="l" fontAlgn="t"/>
                      <a:r>
                        <a:rPr lang="en-US" sz="1800" u="none" strike="noStrike">
                          <a:effectLst/>
                        </a:rPr>
                        <a:t>TUM School of Education</a:t>
                      </a:r>
                      <a:endParaRPr lang="en-US" sz="1800" b="0" i="0" u="none" strike="noStrike">
                        <a:solidFill>
                          <a:srgbClr val="333333"/>
                        </a:solidFill>
                        <a:effectLst/>
                        <a:latin typeface="Inherit"/>
                      </a:endParaRPr>
                    </a:p>
                  </a:txBody>
                  <a:tcPr/>
                </a:tc>
                <a:tc>
                  <a:txBody>
                    <a:bodyPr/>
                    <a:lstStyle/>
                    <a:p>
                      <a:pPr algn="r" fontAlgn="b"/>
                      <a:r>
                        <a:rPr lang="en-US" sz="1800" u="none" strike="noStrike">
                          <a:effectLst/>
                        </a:rPr>
                        <a:t>92%</a:t>
                      </a:r>
                      <a:endParaRPr lang="en-US" sz="1800" b="0" i="0" u="none" strike="noStrike">
                        <a:solidFill>
                          <a:srgbClr val="000000"/>
                        </a:solidFill>
                        <a:effectLst/>
                        <a:latin typeface="Calibri" panose="020F0502020204030204" pitchFamily="34" charset="0"/>
                      </a:endParaRPr>
                    </a:p>
                  </a:txBody>
                  <a:tcPr anchor="b"/>
                </a:tc>
              </a:tr>
              <a:tr h="635082">
                <a:tc>
                  <a:txBody>
                    <a:bodyPr/>
                    <a:lstStyle/>
                    <a:p>
                      <a:pPr algn="l" fontAlgn="t"/>
                      <a:r>
                        <a:rPr lang="en-US" sz="1800" u="none" strike="noStrike" dirty="0">
                          <a:effectLst/>
                        </a:rPr>
                        <a:t>Informatics</a:t>
                      </a:r>
                      <a:endParaRPr lang="en-US" sz="1800" b="0" i="0" u="none" strike="noStrike" dirty="0">
                        <a:solidFill>
                          <a:srgbClr val="333333"/>
                        </a:solidFill>
                        <a:effectLst/>
                        <a:latin typeface="Inherit"/>
                      </a:endParaRPr>
                    </a:p>
                  </a:txBody>
                  <a:tcPr>
                    <a:solidFill>
                      <a:schemeClr val="accent2">
                        <a:lumMod val="60000"/>
                        <a:lumOff val="40000"/>
                      </a:schemeClr>
                    </a:solidFill>
                  </a:tcPr>
                </a:tc>
                <a:tc>
                  <a:txBody>
                    <a:bodyPr/>
                    <a:lstStyle/>
                    <a:p>
                      <a:pPr algn="r" fontAlgn="b"/>
                      <a:r>
                        <a:rPr lang="en-US" sz="1800" u="none" strike="noStrike" dirty="0">
                          <a:effectLst/>
                        </a:rPr>
                        <a:t>8%</a:t>
                      </a:r>
                      <a:endParaRPr lang="en-US" sz="1800" b="0" i="0" u="none" strike="noStrike" dirty="0">
                        <a:solidFill>
                          <a:srgbClr val="000000"/>
                        </a:solidFill>
                        <a:effectLst/>
                        <a:latin typeface="Calibri" panose="020F0502020204030204" pitchFamily="34" charset="0"/>
                      </a:endParaRPr>
                    </a:p>
                  </a:txBody>
                  <a:tcPr anchor="b">
                    <a:solidFill>
                      <a:schemeClr val="accent2">
                        <a:lumMod val="60000"/>
                        <a:lumOff val="40000"/>
                      </a:schemeClr>
                    </a:solidFill>
                  </a:tcPr>
                </a:tc>
                <a:tc>
                  <a:txBody>
                    <a:bodyPr/>
                    <a:lstStyle/>
                    <a:p>
                      <a:pPr algn="l" fontAlgn="t"/>
                      <a:r>
                        <a:rPr lang="en-US" sz="1800" u="none" strike="noStrike">
                          <a:effectLst/>
                        </a:rPr>
                        <a:t>TUM School of Life Sciences Weihenstephan</a:t>
                      </a:r>
                      <a:endParaRPr lang="en-US" sz="1800" b="0" i="0" u="none" strike="noStrike">
                        <a:solidFill>
                          <a:srgbClr val="333333"/>
                        </a:solidFill>
                        <a:effectLst/>
                        <a:latin typeface="Inherit"/>
                      </a:endParaRPr>
                    </a:p>
                  </a:txBody>
                  <a:tcPr/>
                </a:tc>
                <a:tc>
                  <a:txBody>
                    <a:bodyPr/>
                    <a:lstStyle/>
                    <a:p>
                      <a:pPr algn="r" fontAlgn="b"/>
                      <a:r>
                        <a:rPr lang="en-US" sz="1800" u="none" strike="noStrike">
                          <a:effectLst/>
                        </a:rPr>
                        <a:t>55%</a:t>
                      </a:r>
                      <a:endParaRPr lang="en-US" sz="1800" b="0" i="0" u="none" strike="noStrike">
                        <a:solidFill>
                          <a:srgbClr val="000000"/>
                        </a:solidFill>
                        <a:effectLst/>
                        <a:latin typeface="Calibri" panose="020F0502020204030204" pitchFamily="34" charset="0"/>
                      </a:endParaRPr>
                    </a:p>
                  </a:txBody>
                  <a:tcPr anchor="b"/>
                </a:tc>
              </a:tr>
              <a:tr h="582205">
                <a:tc>
                  <a:txBody>
                    <a:bodyPr/>
                    <a:lstStyle/>
                    <a:p>
                      <a:pPr algn="l" fontAlgn="t"/>
                      <a:r>
                        <a:rPr lang="en-US" sz="1800" u="none" strike="noStrike">
                          <a:effectLst/>
                        </a:rPr>
                        <a:t>Mathematics</a:t>
                      </a:r>
                      <a:endParaRPr lang="en-US" sz="1800" b="0" i="0" u="none" strike="noStrike">
                        <a:solidFill>
                          <a:srgbClr val="333333"/>
                        </a:solidFill>
                        <a:effectLst/>
                        <a:latin typeface="Inherit"/>
                      </a:endParaRPr>
                    </a:p>
                  </a:txBody>
                  <a:tcPr/>
                </a:tc>
                <a:tc>
                  <a:txBody>
                    <a:bodyPr/>
                    <a:lstStyle/>
                    <a:p>
                      <a:pPr algn="r" fontAlgn="b"/>
                      <a:r>
                        <a:rPr lang="en-US" sz="1800" u="none" strike="noStrike">
                          <a:effectLst/>
                        </a:rPr>
                        <a:t>29%</a:t>
                      </a:r>
                      <a:endParaRPr lang="en-US" sz="1800" b="0" i="0" u="none" strike="noStrike">
                        <a:solidFill>
                          <a:srgbClr val="000000"/>
                        </a:solidFill>
                        <a:effectLst/>
                        <a:latin typeface="Calibri" panose="020F0502020204030204" pitchFamily="34" charset="0"/>
                      </a:endParaRPr>
                    </a:p>
                  </a:txBody>
                  <a:tcPr anchor="b"/>
                </a:tc>
                <a:tc>
                  <a:txBody>
                    <a:bodyPr/>
                    <a:lstStyle/>
                    <a:p>
                      <a:pPr algn="l" fontAlgn="t"/>
                      <a:r>
                        <a:rPr lang="en-US" sz="1800" u="none" strike="noStrike">
                          <a:effectLst/>
                        </a:rPr>
                        <a:t>TUM School of Management</a:t>
                      </a:r>
                      <a:endParaRPr lang="en-US" sz="1800" b="0" i="0" u="none" strike="noStrike">
                        <a:solidFill>
                          <a:srgbClr val="333333"/>
                        </a:solidFill>
                        <a:effectLst/>
                        <a:latin typeface="Inherit"/>
                      </a:endParaRPr>
                    </a:p>
                  </a:txBody>
                  <a:tcPr/>
                </a:tc>
                <a:tc>
                  <a:txBody>
                    <a:bodyPr/>
                    <a:lstStyle/>
                    <a:p>
                      <a:pPr algn="r" fontAlgn="b"/>
                      <a:r>
                        <a:rPr lang="en-US" sz="1800" u="none" strike="noStrike">
                          <a:effectLst/>
                        </a:rPr>
                        <a:t>42%</a:t>
                      </a:r>
                      <a:endParaRPr lang="en-US" sz="1800" b="0" i="0" u="none" strike="noStrike">
                        <a:solidFill>
                          <a:srgbClr val="000000"/>
                        </a:solidFill>
                        <a:effectLst/>
                        <a:latin typeface="Calibri" panose="020F0502020204030204" pitchFamily="34" charset="0"/>
                      </a:endParaRPr>
                    </a:p>
                  </a:txBody>
                  <a:tcPr anchor="b"/>
                </a:tc>
              </a:tr>
              <a:tr h="401999">
                <a:tc>
                  <a:txBody>
                    <a:bodyPr/>
                    <a:lstStyle/>
                    <a:p>
                      <a:pPr algn="l" fontAlgn="t"/>
                      <a:r>
                        <a:rPr lang="en-US" sz="1800" u="none" strike="noStrike">
                          <a:effectLst/>
                        </a:rPr>
                        <a:t>Mechanical Engineering</a:t>
                      </a:r>
                      <a:endParaRPr lang="en-US" sz="1800" b="0" i="0" u="none" strike="noStrike">
                        <a:solidFill>
                          <a:srgbClr val="333333"/>
                        </a:solidFill>
                        <a:effectLst/>
                        <a:latin typeface="Inherit"/>
                      </a:endParaRPr>
                    </a:p>
                  </a:txBody>
                  <a:tcPr/>
                </a:tc>
                <a:tc>
                  <a:txBody>
                    <a:bodyPr/>
                    <a:lstStyle/>
                    <a:p>
                      <a:pPr algn="r" fontAlgn="b"/>
                      <a:r>
                        <a:rPr lang="en-US" sz="1800" u="none" strike="noStrike" dirty="0">
                          <a:effectLst/>
                        </a:rPr>
                        <a:t>15%</a:t>
                      </a:r>
                      <a:endParaRPr lang="en-US" sz="1800" b="0" i="0" u="none" strike="noStrike" dirty="0">
                        <a:solidFill>
                          <a:srgbClr val="000000"/>
                        </a:solidFill>
                        <a:effectLst/>
                        <a:latin typeface="Calibri" panose="020F0502020204030204" pitchFamily="34" charset="0"/>
                      </a:endParaRPr>
                    </a:p>
                  </a:txBody>
                  <a:tcPr anchor="b"/>
                </a:tc>
                <a:tc>
                  <a:txBody>
                    <a:bodyPr/>
                    <a:lstStyle/>
                    <a:p>
                      <a:pPr algn="l" fontAlgn="t"/>
                      <a:r>
                        <a:rPr lang="en-US" sz="1800" u="none" strike="noStrike">
                          <a:effectLst/>
                        </a:rPr>
                        <a:t>TUM School of Medicine</a:t>
                      </a:r>
                      <a:endParaRPr lang="en-US" sz="1800" b="0" i="0" u="none" strike="noStrike">
                        <a:solidFill>
                          <a:srgbClr val="333333"/>
                        </a:solidFill>
                        <a:effectLst/>
                        <a:latin typeface="Inherit"/>
                      </a:endParaRPr>
                    </a:p>
                  </a:txBody>
                  <a:tcPr/>
                </a:tc>
                <a:tc>
                  <a:txBody>
                    <a:bodyPr/>
                    <a:lstStyle/>
                    <a:p>
                      <a:pPr algn="r" fontAlgn="b"/>
                      <a:r>
                        <a:rPr lang="en-US" sz="1800" u="none" strike="noStrike" dirty="0">
                          <a:effectLst/>
                        </a:rPr>
                        <a:t>61%</a:t>
                      </a:r>
                      <a:endParaRPr lang="en-US" sz="1800" b="0" i="0" u="none" strike="noStrike" dirty="0">
                        <a:solidFill>
                          <a:srgbClr val="000000"/>
                        </a:solidFill>
                        <a:effectLst/>
                        <a:latin typeface="Calibri" panose="020F0502020204030204" pitchFamily="34" charset="0"/>
                      </a:endParaRPr>
                    </a:p>
                  </a:txBody>
                  <a:tcPr anchor="b"/>
                </a:tc>
              </a:tr>
            </a:tbl>
          </a:graphicData>
        </a:graphic>
      </p:graphicFrame>
    </p:spTree>
    <p:extLst>
      <p:ext uri="{BB962C8B-B14F-4D97-AF65-F5344CB8AC3E}">
        <p14:creationId xmlns:p14="http://schemas.microsoft.com/office/powerpoint/2010/main" val="34749877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l="23552" t="12391" r="23896" b="17656"/>
          <a:stretch/>
        </p:blipFill>
        <p:spPr>
          <a:xfrm>
            <a:off x="1979594" y="196704"/>
            <a:ext cx="8172647" cy="6119430"/>
          </a:xfrm>
          <a:prstGeom prst="rect">
            <a:avLst/>
          </a:prstGeom>
        </p:spPr>
      </p:pic>
      <p:sp>
        <p:nvSpPr>
          <p:cNvPr id="2" name="TextBox 1"/>
          <p:cNvSpPr txBox="1"/>
          <p:nvPr/>
        </p:nvSpPr>
        <p:spPr>
          <a:xfrm>
            <a:off x="4872117" y="6316134"/>
            <a:ext cx="2387600" cy="369332"/>
          </a:xfrm>
          <a:prstGeom prst="rect">
            <a:avLst/>
          </a:prstGeom>
          <a:noFill/>
        </p:spPr>
        <p:txBody>
          <a:bodyPr wrap="square" rtlCol="0">
            <a:spAutoFit/>
          </a:bodyPr>
          <a:lstStyle/>
          <a:p>
            <a:pPr algn="ctr"/>
            <a:r>
              <a:rPr lang="en-US" dirty="0" smtClean="0"/>
              <a:t>Taken from [4].</a:t>
            </a:r>
            <a:endParaRPr lang="en-US" dirty="0"/>
          </a:p>
        </p:txBody>
      </p:sp>
    </p:spTree>
    <p:extLst>
      <p:ext uri="{BB962C8B-B14F-4D97-AF65-F5344CB8AC3E}">
        <p14:creationId xmlns:p14="http://schemas.microsoft.com/office/powerpoint/2010/main" val="37209535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this a problem?</a:t>
            </a:r>
            <a:endParaRPr lang="en-US" dirty="0"/>
          </a:p>
        </p:txBody>
      </p:sp>
      <p:sp>
        <p:nvSpPr>
          <p:cNvPr id="3" name="Content Placeholder 2"/>
          <p:cNvSpPr>
            <a:spLocks noGrp="1"/>
          </p:cNvSpPr>
          <p:nvPr>
            <p:ph sz="half" idx="1"/>
          </p:nvPr>
        </p:nvSpPr>
        <p:spPr>
          <a:xfrm>
            <a:off x="838199" y="1825625"/>
            <a:ext cx="5935133" cy="4351338"/>
          </a:xfrm>
        </p:spPr>
        <p:txBody>
          <a:bodyPr>
            <a:normAutofit fontScale="85000" lnSpcReduction="10000"/>
          </a:bodyPr>
          <a:lstStyle/>
          <a:p>
            <a:r>
              <a:rPr lang="en-US" dirty="0" smtClean="0"/>
              <a:t>According to prediction, in USA by 2018 there will be </a:t>
            </a:r>
            <a:r>
              <a:rPr lang="en-US" b="1" dirty="0" smtClean="0"/>
              <a:t>1.4 million open technology jobs </a:t>
            </a:r>
            <a:r>
              <a:rPr lang="en-US" dirty="0" smtClean="0"/>
              <a:t>in the United States and, at the current rate of students graduating with degrees in computer science, </a:t>
            </a:r>
            <a:r>
              <a:rPr lang="en-US" b="1" dirty="0" smtClean="0"/>
              <a:t>only 61% of those openings will be filled</a:t>
            </a:r>
            <a:r>
              <a:rPr lang="en-US" dirty="0" smtClean="0"/>
              <a:t>—and just 29% of applicants will be women. [5, 6]</a:t>
            </a:r>
          </a:p>
          <a:p>
            <a:r>
              <a:rPr lang="en-US" dirty="0" smtClean="0"/>
              <a:t>In Scotland, a large number of females graduate in STEM subjects but fail to move onto a STEM career compared to that of men. According to The Royal Society of Edinburgh, this represents a </a:t>
            </a:r>
            <a:r>
              <a:rPr lang="en-US" b="1" dirty="0" smtClean="0"/>
              <a:t>£170 million per annum loss to Scotland's national income</a:t>
            </a:r>
            <a:r>
              <a:rPr lang="en-US" dirty="0" smtClean="0"/>
              <a:t>. [7]</a:t>
            </a:r>
          </a:p>
          <a:p>
            <a:endParaRPr lang="en-US" dirty="0"/>
          </a:p>
        </p:txBody>
      </p:sp>
      <p:sp>
        <p:nvSpPr>
          <p:cNvPr id="5" name="TextBox 4"/>
          <p:cNvSpPr txBox="1"/>
          <p:nvPr/>
        </p:nvSpPr>
        <p:spPr>
          <a:xfrm>
            <a:off x="6773333" y="2847132"/>
            <a:ext cx="4580467" cy="2308324"/>
          </a:xfrm>
          <a:prstGeom prst="rect">
            <a:avLst/>
          </a:prstGeom>
          <a:noFill/>
        </p:spPr>
        <p:txBody>
          <a:bodyPr wrap="square" rtlCol="0">
            <a:spAutoFit/>
          </a:bodyPr>
          <a:lstStyle/>
          <a:p>
            <a:pPr algn="ctr"/>
            <a:r>
              <a:rPr lang="en-US" sz="3600" dirty="0" smtClean="0">
                <a:solidFill>
                  <a:schemeClr val="accent1">
                    <a:lumMod val="75000"/>
                  </a:schemeClr>
                </a:solidFill>
              </a:rPr>
              <a:t>A supply of IT professionals doesn’t meet a growing demand.</a:t>
            </a:r>
          </a:p>
        </p:txBody>
      </p:sp>
    </p:spTree>
    <p:extLst>
      <p:ext uri="{BB962C8B-B14F-4D97-AF65-F5344CB8AC3E}">
        <p14:creationId xmlns:p14="http://schemas.microsoft.com/office/powerpoint/2010/main" val="36982922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this a problem? II</a:t>
            </a:r>
            <a:endParaRPr lang="en-US" dirty="0"/>
          </a:p>
        </p:txBody>
      </p:sp>
      <p:sp>
        <p:nvSpPr>
          <p:cNvPr id="3" name="Content Placeholder 2"/>
          <p:cNvSpPr>
            <a:spLocks noGrp="1"/>
          </p:cNvSpPr>
          <p:nvPr>
            <p:ph idx="1"/>
          </p:nvPr>
        </p:nvSpPr>
        <p:spPr/>
        <p:txBody>
          <a:bodyPr/>
          <a:lstStyle/>
          <a:p>
            <a:r>
              <a:rPr lang="en-US" dirty="0" smtClean="0"/>
              <a:t>A number of studies show, that diverse teams perform better. [</a:t>
            </a:r>
            <a:r>
              <a:rPr lang="en-US" dirty="0"/>
              <a:t>8</a:t>
            </a:r>
            <a:r>
              <a:rPr lang="en-US" dirty="0" smtClean="0"/>
              <a:t>]</a:t>
            </a:r>
          </a:p>
          <a:p>
            <a:r>
              <a:rPr lang="en-US" dirty="0" smtClean="0"/>
              <a:t>Diversity could be seen as antidote to so-called groupthink.</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20932" y="2906777"/>
            <a:ext cx="4732867" cy="3270186"/>
          </a:xfrm>
          <a:prstGeom prst="rect">
            <a:avLst/>
          </a:prstGeom>
        </p:spPr>
      </p:pic>
      <p:sp>
        <p:nvSpPr>
          <p:cNvPr id="5" name="TextBox 4"/>
          <p:cNvSpPr txBox="1"/>
          <p:nvPr/>
        </p:nvSpPr>
        <p:spPr>
          <a:xfrm>
            <a:off x="1134532" y="3664707"/>
            <a:ext cx="4453467" cy="1754326"/>
          </a:xfrm>
          <a:prstGeom prst="rect">
            <a:avLst/>
          </a:prstGeom>
          <a:noFill/>
        </p:spPr>
        <p:txBody>
          <a:bodyPr wrap="square" rtlCol="0">
            <a:spAutoFit/>
          </a:bodyPr>
          <a:lstStyle/>
          <a:p>
            <a:pPr algn="ctr"/>
            <a:r>
              <a:rPr lang="en-US" sz="3600" dirty="0" smtClean="0">
                <a:solidFill>
                  <a:schemeClr val="accent1">
                    <a:lumMod val="75000"/>
                  </a:schemeClr>
                </a:solidFill>
              </a:rPr>
              <a:t>Women can actually make computer science better!</a:t>
            </a:r>
            <a:endParaRPr lang="en-US" sz="3600" dirty="0">
              <a:solidFill>
                <a:schemeClr val="accent1">
                  <a:lumMod val="75000"/>
                </a:schemeClr>
              </a:solidFill>
            </a:endParaRPr>
          </a:p>
        </p:txBody>
      </p:sp>
    </p:spTree>
    <p:extLst>
      <p:ext uri="{BB962C8B-B14F-4D97-AF65-F5344CB8AC3E}">
        <p14:creationId xmlns:p14="http://schemas.microsoft.com/office/powerpoint/2010/main" val="38586316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2067</TotalTime>
  <Words>2988</Words>
  <Application>Microsoft Office PowerPoint</Application>
  <PresentationFormat>Widescreen</PresentationFormat>
  <Paragraphs>266</Paragraphs>
  <Slides>36</Slides>
  <Notes>29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Arial</vt:lpstr>
      <vt:lpstr>Calibri</vt:lpstr>
      <vt:lpstr>Calibri Light</vt:lpstr>
      <vt:lpstr>Inherit</vt:lpstr>
      <vt:lpstr>msgothic</vt:lpstr>
      <vt:lpstr>Wingdings</vt:lpstr>
      <vt:lpstr>Office Theme</vt:lpstr>
      <vt:lpstr>Women in Computing</vt:lpstr>
      <vt:lpstr>What questions I will try to answer:</vt:lpstr>
      <vt:lpstr>Some figures</vt:lpstr>
      <vt:lpstr>TUM Figures</vt:lpstr>
      <vt:lpstr>TUM Figures: by major overall [2]</vt:lpstr>
      <vt:lpstr>TUM Figures: PhD by major [2]</vt:lpstr>
      <vt:lpstr>PowerPoint Presentation</vt:lpstr>
      <vt:lpstr>Why is this a problem?</vt:lpstr>
      <vt:lpstr>Why is this a problem? II</vt:lpstr>
      <vt:lpstr>Why is this a problem? III</vt:lpstr>
      <vt:lpstr>What are the ethical implications? I</vt:lpstr>
      <vt:lpstr>The pay gap</vt:lpstr>
      <vt:lpstr>What are the ethical implications? II</vt:lpstr>
      <vt:lpstr>PowerPoint Presentation</vt:lpstr>
      <vt:lpstr>PowerPoint Presentation</vt:lpstr>
      <vt:lpstr>What are the ethical implications? III</vt:lpstr>
      <vt:lpstr>What are the reasons which drive women away from computer science (and STEM)?</vt:lpstr>
      <vt:lpstr>Stereotypes: may originate from childhood</vt:lpstr>
      <vt:lpstr>Stereotypes: may originate from childhood</vt:lpstr>
      <vt:lpstr>Girls want to be gorgeous, boys want to be clever</vt:lpstr>
      <vt:lpstr>Boy will become a doctor, girl will be a nurse</vt:lpstr>
      <vt:lpstr>Stereotypes against women: interests</vt:lpstr>
      <vt:lpstr>Stereotypes against women: abilities</vt:lpstr>
      <vt:lpstr>Stereotypes against women: behavior</vt:lpstr>
      <vt:lpstr>Stereotypes: how close to the reality? I</vt:lpstr>
      <vt:lpstr>Stereotypes: how close to the reality? II</vt:lpstr>
      <vt:lpstr>Stereotypes: how close to the reality? III</vt:lpstr>
      <vt:lpstr>PowerPoint Presentation</vt:lpstr>
      <vt:lpstr>What are the reasons which drive women away from computer science (and STEM)?</vt:lpstr>
      <vt:lpstr>Self-fulfilling prophecy</vt:lpstr>
      <vt:lpstr>How these expectancies are transmitted?</vt:lpstr>
      <vt:lpstr>In which ways teachers treat girls differently?</vt:lpstr>
      <vt:lpstr>Stereotype threat</vt:lpstr>
      <vt:lpstr>PowerPoint Presentation</vt:lpstr>
      <vt:lpstr>What could be the solutions?</vt:lpstr>
      <vt:lpstr>Thank you for your attention! You are welcome to ask 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Women in Computing</dc:title>
  <dc:creator>Gerda Bortsova</dc:creator>
  <cp:lastModifiedBy>Gerda Bortsova</cp:lastModifiedBy>
  <cp:revision>83</cp:revision>
  <dcterms:created xsi:type="dcterms:W3CDTF">2015-06-06T20:12:39Z</dcterms:created>
  <dcterms:modified xsi:type="dcterms:W3CDTF">2015-06-13T10:59:03Z</dcterms:modified>
</cp:coreProperties>
</file>